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3" r:id="rId7"/>
    <p:sldId id="265" r:id="rId8"/>
    <p:sldId id="269" r:id="rId9"/>
    <p:sldId id="268" r:id="rId10"/>
    <p:sldId id="260" r:id="rId11"/>
    <p:sldId id="264" r:id="rId12"/>
    <p:sldId id="261" r:id="rId13"/>
    <p:sldId id="262" r:id="rId14"/>
    <p:sldId id="267" r:id="rId15"/>
    <p:sldId id="271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0948-812D-49EB-8697-66A5F6D952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F96-B23F-46F9-935C-337161FAA2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CBB03-A276-46A2-8303-B321759C905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DCC5AC-3C05-4A71-87D0-3D32073E80F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5BE9D1-BC8E-4637-8369-8F5060584C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944CF1-2112-4ACC-A104-031C1328D7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A7E8-0A23-4309-8E8D-74826406A0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5F288-4F51-462B-85D0-9D7474682F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944D4-76C6-4C5F-BBAE-3E69F7371F5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AB5E-B000-4F93-9B9D-132D9DCC65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7ED3-863F-4B69-912A-D57A470A97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C5DBC-0143-41B8-AD46-5DB35FEF46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69B8-8ECA-4A08-B823-27AF24421F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07FF0-24AE-41EE-82D2-3B5E649425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5D701E-81F2-41B4-9D56-CCBC901BB9F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religion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quoi ça sert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 smtClean="0"/>
              <a:t> D.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/>
              <a:t>hic habitat ?</a:t>
            </a:r>
          </a:p>
        </p:txBody>
      </p:sp>
      <p:pic>
        <p:nvPicPr>
          <p:cNvPr id="13318" name="Picture 6" descr="maquett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3300" y="1600200"/>
            <a:ext cx="2946400" cy="2185988"/>
          </a:xfrm>
          <a:noFill/>
          <a:ln/>
        </p:spPr>
      </p:pic>
      <p:pic>
        <p:nvPicPr>
          <p:cNvPr id="13321" name="Picture 9" descr="maquett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205038"/>
            <a:ext cx="3146425" cy="3021012"/>
          </a:xfrm>
          <a:noFill/>
          <a:ln/>
        </p:spPr>
      </p:pic>
      <p:pic>
        <p:nvPicPr>
          <p:cNvPr id="13323" name="Picture 11" descr="maquett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6475" y="3938588"/>
            <a:ext cx="2940050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7" name="Picture 7" descr="maison vestale maquet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</p:spPr>
      </p:pic>
      <p:pic>
        <p:nvPicPr>
          <p:cNvPr id="30731" name="Picture 11" descr="vesta-haz-udva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03475"/>
            <a:ext cx="4038600" cy="2919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Vestales </a:t>
            </a:r>
          </a:p>
        </p:txBody>
      </p:sp>
      <p:pic>
        <p:nvPicPr>
          <p:cNvPr id="19462" name="Picture 6" descr="vestale_leigh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268413"/>
            <a:ext cx="2863850" cy="475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Bah, malae vestales !</a:t>
            </a:r>
          </a:p>
        </p:txBody>
      </p:sp>
      <p:pic>
        <p:nvPicPr>
          <p:cNvPr id="24583" name="Picture 7" descr="vesta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286000"/>
            <a:ext cx="3590925" cy="2338388"/>
          </a:xfrm>
          <a:noFill/>
          <a:ln/>
        </p:spPr>
      </p:pic>
      <p:pic>
        <p:nvPicPr>
          <p:cNvPr id="24586" name="Picture 10" descr="vestale_gi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365375"/>
            <a:ext cx="2952750" cy="2911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Une religion liée à </a:t>
            </a:r>
            <a:r>
              <a:rPr lang="fr-FR" sz="4000" dirty="0" smtClean="0"/>
              <a:t>la vie publique</a:t>
            </a:r>
            <a:endParaRPr lang="fr-FR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fr-FR" sz="2800" dirty="0" smtClean="0"/>
              <a:t>1. Les </a:t>
            </a:r>
            <a:r>
              <a:rPr lang="fr-FR" sz="2800" dirty="0"/>
              <a:t>prêtres sont des personnes importantes de la vie </a:t>
            </a:r>
            <a:r>
              <a:rPr lang="fr-FR" sz="2800" dirty="0" smtClean="0"/>
              <a:t>civile</a:t>
            </a:r>
            <a:endParaRPr lang="fr-FR" sz="2800" dirty="0"/>
          </a:p>
          <a:p>
            <a:r>
              <a:rPr lang="fr-FR" sz="2800" dirty="0" smtClean="0"/>
              <a:t>2. Les </a:t>
            </a:r>
            <a:r>
              <a:rPr lang="fr-FR" sz="2800" dirty="0"/>
              <a:t>fêtes ponctuent la vie de la cité (rythmes saisons mais aussi guerre/paix)</a:t>
            </a:r>
          </a:p>
          <a:p>
            <a:r>
              <a:rPr lang="fr-FR" sz="2800" dirty="0" smtClean="0"/>
              <a:t>3. La </a:t>
            </a:r>
            <a:r>
              <a:rPr lang="fr-FR" sz="2800" dirty="0"/>
              <a:t>religion célèbre l’histoire de la cité</a:t>
            </a:r>
          </a:p>
          <a:p>
            <a:r>
              <a:rPr lang="fr-FR" sz="2800" dirty="0" smtClean="0"/>
              <a:t>4. Des </a:t>
            </a:r>
            <a:r>
              <a:rPr lang="fr-FR" sz="2800" dirty="0"/>
              <a:t>fêtes qui réunissent la population mais marquent aussi une hiérarchie</a:t>
            </a:r>
          </a:p>
          <a:p>
            <a:r>
              <a:rPr lang="fr-FR" sz="2800" dirty="0" smtClean="0"/>
              <a:t>5. des </a:t>
            </a:r>
            <a:r>
              <a:rPr lang="fr-FR" sz="2800" dirty="0"/>
              <a:t>traditions conservées jusque dans leurs bizarreries archaïques par respect de la tradition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religion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À quoi ça servait </a:t>
            </a:r>
            <a:r>
              <a:rPr lang="fr-FR" smtClean="0"/>
              <a:t>dans l’antiquité romaine ?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Sacra publica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Alienissima nobis…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1. Qui </a:t>
            </a:r>
            <a:r>
              <a:rPr lang="fr-FR" dirty="0"/>
              <a:t>hi </a:t>
            </a:r>
            <a:r>
              <a:rPr lang="fr-FR" dirty="0" err="1"/>
              <a:t>sunt</a:t>
            </a:r>
            <a:r>
              <a:rPr lang="fr-FR" dirty="0"/>
              <a:t> ?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FR" sz="2800"/>
          </a:p>
        </p:txBody>
      </p:sp>
      <p:pic>
        <p:nvPicPr>
          <p:cNvPr id="3076" name="Picture 4" descr="lupercales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12875"/>
            <a:ext cx="3924300" cy="2936875"/>
          </a:xfrm>
          <a:noFill/>
          <a:ln/>
        </p:spPr>
      </p:pic>
      <p:pic>
        <p:nvPicPr>
          <p:cNvPr id="3080" name="Picture 8" descr="luperca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2679700"/>
            <a:ext cx="4787900" cy="2714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1.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/>
              <a:t>est ?</a:t>
            </a:r>
          </a:p>
        </p:txBody>
      </p:sp>
      <p:pic>
        <p:nvPicPr>
          <p:cNvPr id="7172" name="Picture 4" descr="479px-Lucius_Verus_Frater_Arvalis_Louvre_Ma1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4475" y="1628775"/>
            <a:ext cx="3227388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1. </a:t>
            </a:r>
            <a:r>
              <a:rPr lang="fr-FR" dirty="0" err="1" smtClean="0"/>
              <a:t>Quibus</a:t>
            </a:r>
            <a:r>
              <a:rPr lang="fr-FR" dirty="0" smtClean="0"/>
              <a:t>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?</a:t>
            </a:r>
          </a:p>
        </p:txBody>
      </p:sp>
      <p:pic>
        <p:nvPicPr>
          <p:cNvPr id="9223" name="Picture 7" descr="verve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9227" name="Picture 11" descr="Pilum_l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1. Qui </a:t>
            </a:r>
            <a:r>
              <a:rPr lang="fr-FR" dirty="0"/>
              <a:t>hi </a:t>
            </a:r>
            <a:r>
              <a:rPr lang="fr-FR" dirty="0" err="1"/>
              <a:t>sunt</a:t>
            </a:r>
            <a:r>
              <a:rPr lang="fr-FR" dirty="0"/>
              <a:t> ?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FR" sz="2800"/>
          </a:p>
        </p:txBody>
      </p:sp>
      <p:pic>
        <p:nvPicPr>
          <p:cNvPr id="28679" name="Picture 7" descr="Sali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565400"/>
            <a:ext cx="3168650" cy="2541588"/>
          </a:xfrm>
          <a:noFill/>
          <a:ln/>
        </p:spPr>
      </p:pic>
      <p:pic>
        <p:nvPicPr>
          <p:cNvPr id="28682" name="Picture 10" descr="sali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05038"/>
            <a:ext cx="4997450" cy="3762375"/>
          </a:xfrm>
          <a:prstGeom prst="rect">
            <a:avLst/>
          </a:prstGeom>
          <a:noFill/>
        </p:spPr>
      </p:pic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5076825" y="1196975"/>
            <a:ext cx="1800225" cy="16557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2000"/>
              <a:t>cume tonas, Leucesie, prae tet tremonti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592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A. </a:t>
            </a:r>
            <a:r>
              <a:rPr lang="fr-FR" sz="900" dirty="0" err="1" smtClean="0"/>
              <a:t>Rich</a:t>
            </a:r>
            <a:r>
              <a:rPr lang="fr-FR" sz="900" dirty="0" smtClean="0"/>
              <a:t> — Dictionnaire des Antiquités romaines et grecques, Paris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ph idx="1"/>
          </p:nvPr>
        </p:nvGraphicFramePr>
        <p:xfrm>
          <a:off x="755650" y="606425"/>
          <a:ext cx="7632700" cy="5815013"/>
        </p:xfrm>
        <a:graphic>
          <a:graphicData uri="http://schemas.openxmlformats.org/presentationml/2006/ole">
            <p:oleObj spid="_x0000_s36867" name="Document" r:id="rId3" imgW="6269990" imgH="407752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30" y="1600200"/>
            <a:ext cx="72321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C. Pourquoi ces extraits de la série Rome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Antoine intronisé 2 14’17 à fin de cérémonie</a:t>
            </a:r>
          </a:p>
          <a:p>
            <a:r>
              <a:rPr lang="fr-FR" dirty="0" smtClean="0"/>
              <a:t>Banquet : 9. 15’30 à 18’</a:t>
            </a:r>
          </a:p>
          <a:p>
            <a:r>
              <a:rPr lang="fr-FR" dirty="0" smtClean="0"/>
              <a:t>Octave et César triomphant : 9. 14’57 à 16’31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192</Words>
  <Application>Microsoft Office PowerPoint</Application>
  <PresentationFormat>Affichage à l'écran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Modèle par défaut</vt:lpstr>
      <vt:lpstr>Document</vt:lpstr>
      <vt:lpstr>La religion</vt:lpstr>
      <vt:lpstr>Sacra publica</vt:lpstr>
      <vt:lpstr>Tableau 1. Qui hi sunt ?</vt:lpstr>
      <vt:lpstr>Tableau 1. Quis est ?</vt:lpstr>
      <vt:lpstr>Tableau 1. Quibus haec res sunt ?</vt:lpstr>
      <vt:lpstr>Tableau 1. Qui hi sunt ?</vt:lpstr>
      <vt:lpstr>Diapositive 7</vt:lpstr>
      <vt:lpstr>Diapositive 8</vt:lpstr>
      <vt:lpstr>C. Pourquoi ces extraits de la série Rome ?</vt:lpstr>
      <vt:lpstr> D. Quis hic habitat ?</vt:lpstr>
      <vt:lpstr>Diapositive 11</vt:lpstr>
      <vt:lpstr>Vestales </vt:lpstr>
      <vt:lpstr>Bah, malae vestales !</vt:lpstr>
      <vt:lpstr>Une religion liée à la vie publique</vt:lpstr>
      <vt:lpstr>La religion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Nom</dc:creator>
  <cp:lastModifiedBy>Clémence Coget</cp:lastModifiedBy>
  <cp:revision>28</cp:revision>
  <dcterms:created xsi:type="dcterms:W3CDTF">2013-02-08T09:21:44Z</dcterms:created>
  <dcterms:modified xsi:type="dcterms:W3CDTF">2016-05-17T09:05:36Z</dcterms:modified>
</cp:coreProperties>
</file>