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8" r:id="rId3"/>
    <p:sldId id="259" r:id="rId4"/>
    <p:sldId id="260" r:id="rId5"/>
    <p:sldId id="264" r:id="rId6"/>
    <p:sldId id="265" r:id="rId7"/>
    <p:sldId id="267" r:id="rId8"/>
    <p:sldId id="268" r:id="rId9"/>
    <p:sldId id="270" r:id="rId10"/>
    <p:sldId id="262" r:id="rId11"/>
    <p:sldId id="266" r:id="rId12"/>
    <p:sldId id="271" r:id="rId13"/>
    <p:sldId id="272" r:id="rId14"/>
    <p:sldId id="273" r:id="rId15"/>
    <p:sldId id="274" r:id="rId1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BE57FD1A-A1B6-4FE4-B72E-77F2C914A31B}" type="datetimeFigureOut">
              <a:rPr lang="fr-FR" smtClean="0"/>
              <a:t>20/02/2014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72E455F-9445-4F42-AA13-D82131C0C491}" type="slidenum">
              <a:rPr lang="fr-FR" smtClean="0"/>
              <a:t>‹N°›</a:t>
            </a:fld>
            <a:endParaRPr lang="fr-FR"/>
          </a:p>
        </p:txBody>
      </p:sp>
    </p:spTree>
    <p:extLst>
      <p:ext uri="{BB962C8B-B14F-4D97-AF65-F5344CB8AC3E}">
        <p14:creationId xmlns:p14="http://schemas.microsoft.com/office/powerpoint/2010/main" val="1505596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E57FD1A-A1B6-4FE4-B72E-77F2C914A31B}" type="datetimeFigureOut">
              <a:rPr lang="fr-FR" smtClean="0"/>
              <a:t>20/02/2014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72E455F-9445-4F42-AA13-D82131C0C491}" type="slidenum">
              <a:rPr lang="fr-FR" smtClean="0"/>
              <a:t>‹N°›</a:t>
            </a:fld>
            <a:endParaRPr lang="fr-FR"/>
          </a:p>
        </p:txBody>
      </p:sp>
    </p:spTree>
    <p:extLst>
      <p:ext uri="{BB962C8B-B14F-4D97-AF65-F5344CB8AC3E}">
        <p14:creationId xmlns:p14="http://schemas.microsoft.com/office/powerpoint/2010/main" val="3580194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E57FD1A-A1B6-4FE4-B72E-77F2C914A31B}" type="datetimeFigureOut">
              <a:rPr lang="fr-FR" smtClean="0"/>
              <a:t>20/02/2014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72E455F-9445-4F42-AA13-D82131C0C491}" type="slidenum">
              <a:rPr lang="fr-FR" smtClean="0"/>
              <a:t>‹N°›</a:t>
            </a:fld>
            <a:endParaRPr lang="fr-FR"/>
          </a:p>
        </p:txBody>
      </p:sp>
    </p:spTree>
    <p:extLst>
      <p:ext uri="{BB962C8B-B14F-4D97-AF65-F5344CB8AC3E}">
        <p14:creationId xmlns:p14="http://schemas.microsoft.com/office/powerpoint/2010/main" val="3621459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E57FD1A-A1B6-4FE4-B72E-77F2C914A31B}" type="datetimeFigureOut">
              <a:rPr lang="fr-FR" smtClean="0"/>
              <a:t>20/02/2014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72E455F-9445-4F42-AA13-D82131C0C491}" type="slidenum">
              <a:rPr lang="fr-FR" smtClean="0"/>
              <a:t>‹N°›</a:t>
            </a:fld>
            <a:endParaRPr lang="fr-FR"/>
          </a:p>
        </p:txBody>
      </p:sp>
    </p:spTree>
    <p:extLst>
      <p:ext uri="{BB962C8B-B14F-4D97-AF65-F5344CB8AC3E}">
        <p14:creationId xmlns:p14="http://schemas.microsoft.com/office/powerpoint/2010/main" val="3163041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BE57FD1A-A1B6-4FE4-B72E-77F2C914A31B}" type="datetimeFigureOut">
              <a:rPr lang="fr-FR" smtClean="0"/>
              <a:t>20/02/2014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72E455F-9445-4F42-AA13-D82131C0C491}" type="slidenum">
              <a:rPr lang="fr-FR" smtClean="0"/>
              <a:t>‹N°›</a:t>
            </a:fld>
            <a:endParaRPr lang="fr-FR"/>
          </a:p>
        </p:txBody>
      </p:sp>
    </p:spTree>
    <p:extLst>
      <p:ext uri="{BB962C8B-B14F-4D97-AF65-F5344CB8AC3E}">
        <p14:creationId xmlns:p14="http://schemas.microsoft.com/office/powerpoint/2010/main" val="3838939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E57FD1A-A1B6-4FE4-B72E-77F2C914A31B}" type="datetimeFigureOut">
              <a:rPr lang="fr-FR" smtClean="0"/>
              <a:t>20/02/2014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72E455F-9445-4F42-AA13-D82131C0C491}" type="slidenum">
              <a:rPr lang="fr-FR" smtClean="0"/>
              <a:t>‹N°›</a:t>
            </a:fld>
            <a:endParaRPr lang="fr-FR"/>
          </a:p>
        </p:txBody>
      </p:sp>
    </p:spTree>
    <p:extLst>
      <p:ext uri="{BB962C8B-B14F-4D97-AF65-F5344CB8AC3E}">
        <p14:creationId xmlns:p14="http://schemas.microsoft.com/office/powerpoint/2010/main" val="2839526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E57FD1A-A1B6-4FE4-B72E-77F2C914A31B}" type="datetimeFigureOut">
              <a:rPr lang="fr-FR" smtClean="0"/>
              <a:t>20/02/2014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72E455F-9445-4F42-AA13-D82131C0C491}" type="slidenum">
              <a:rPr lang="fr-FR" smtClean="0"/>
              <a:t>‹N°›</a:t>
            </a:fld>
            <a:endParaRPr lang="fr-FR"/>
          </a:p>
        </p:txBody>
      </p:sp>
    </p:spTree>
    <p:extLst>
      <p:ext uri="{BB962C8B-B14F-4D97-AF65-F5344CB8AC3E}">
        <p14:creationId xmlns:p14="http://schemas.microsoft.com/office/powerpoint/2010/main" val="2106093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E57FD1A-A1B6-4FE4-B72E-77F2C914A31B}" type="datetimeFigureOut">
              <a:rPr lang="fr-FR" smtClean="0"/>
              <a:t>20/02/2014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72E455F-9445-4F42-AA13-D82131C0C491}" type="slidenum">
              <a:rPr lang="fr-FR" smtClean="0"/>
              <a:t>‹N°›</a:t>
            </a:fld>
            <a:endParaRPr lang="fr-FR"/>
          </a:p>
        </p:txBody>
      </p:sp>
    </p:spTree>
    <p:extLst>
      <p:ext uri="{BB962C8B-B14F-4D97-AF65-F5344CB8AC3E}">
        <p14:creationId xmlns:p14="http://schemas.microsoft.com/office/powerpoint/2010/main" val="1335753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E57FD1A-A1B6-4FE4-B72E-77F2C914A31B}" type="datetimeFigureOut">
              <a:rPr lang="fr-FR" smtClean="0"/>
              <a:t>20/02/2014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72E455F-9445-4F42-AA13-D82131C0C491}" type="slidenum">
              <a:rPr lang="fr-FR" smtClean="0"/>
              <a:t>‹N°›</a:t>
            </a:fld>
            <a:endParaRPr lang="fr-FR"/>
          </a:p>
        </p:txBody>
      </p:sp>
    </p:spTree>
    <p:extLst>
      <p:ext uri="{BB962C8B-B14F-4D97-AF65-F5344CB8AC3E}">
        <p14:creationId xmlns:p14="http://schemas.microsoft.com/office/powerpoint/2010/main" val="3149822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E57FD1A-A1B6-4FE4-B72E-77F2C914A31B}" type="datetimeFigureOut">
              <a:rPr lang="fr-FR" smtClean="0"/>
              <a:t>20/02/2014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72E455F-9445-4F42-AA13-D82131C0C491}" type="slidenum">
              <a:rPr lang="fr-FR" smtClean="0"/>
              <a:t>‹N°›</a:t>
            </a:fld>
            <a:endParaRPr lang="fr-FR"/>
          </a:p>
        </p:txBody>
      </p:sp>
    </p:spTree>
    <p:extLst>
      <p:ext uri="{BB962C8B-B14F-4D97-AF65-F5344CB8AC3E}">
        <p14:creationId xmlns:p14="http://schemas.microsoft.com/office/powerpoint/2010/main" val="3682519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E57FD1A-A1B6-4FE4-B72E-77F2C914A31B}" type="datetimeFigureOut">
              <a:rPr lang="fr-FR" smtClean="0"/>
              <a:t>20/02/2014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72E455F-9445-4F42-AA13-D82131C0C491}" type="slidenum">
              <a:rPr lang="fr-FR" smtClean="0"/>
              <a:t>‹N°›</a:t>
            </a:fld>
            <a:endParaRPr lang="fr-FR"/>
          </a:p>
        </p:txBody>
      </p:sp>
    </p:spTree>
    <p:extLst>
      <p:ext uri="{BB962C8B-B14F-4D97-AF65-F5344CB8AC3E}">
        <p14:creationId xmlns:p14="http://schemas.microsoft.com/office/powerpoint/2010/main" val="547769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57FD1A-A1B6-4FE4-B72E-77F2C914A31B}" type="datetimeFigureOut">
              <a:rPr lang="fr-FR" smtClean="0"/>
              <a:t>20/02/2014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2E455F-9445-4F42-AA13-D82131C0C491}" type="slidenum">
              <a:rPr lang="fr-FR" smtClean="0"/>
              <a:t>‹N°›</a:t>
            </a:fld>
            <a:endParaRPr lang="fr-FR"/>
          </a:p>
        </p:txBody>
      </p:sp>
    </p:spTree>
    <p:extLst>
      <p:ext uri="{BB962C8B-B14F-4D97-AF65-F5344CB8AC3E}">
        <p14:creationId xmlns:p14="http://schemas.microsoft.com/office/powerpoint/2010/main" val="2014370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images-archeologie.fr/Accueil/Recherche/p-11-lg0-notice-VIDEO-Les-experts-de-l-archeologie-le-topographe.htm?&amp;notice_id=2634&amp;pos=4"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inrap.fr/archeologie-preventive/p-7-Accueil.htm" TargetMode="External"/><Relationship Id="rId2" Type="http://schemas.openxmlformats.org/officeDocument/2006/relationships/hyperlink" Target="http://www.geoportail.gouv.fr/accueil" TargetMode="External"/><Relationship Id="rId1" Type="http://schemas.openxmlformats.org/officeDocument/2006/relationships/slideLayout" Target="../slideLayouts/slideLayout2.xml"/><Relationship Id="rId4" Type="http://schemas.openxmlformats.org/officeDocument/2006/relationships/hyperlink" Target="http://www.images-archeologie.fr/Accueil/Recherche/p-3-lg0-notice-IMAGE-Fourchette-tordue-mise-au-jour-lors-de-la-fouille-du-Dejeuner-sous-l-herbe-oeuvre-de-Daniel-Spoerri-Jouy-en-Josas-Yvelines-2010..htm?&amp;notice_id=8004&amp;pos=46"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u="sng" dirty="0" smtClean="0"/>
              <a:t>Le travail pour l’exposition virtuelle</a:t>
            </a:r>
            <a:r>
              <a:rPr lang="fr-FR" dirty="0" smtClean="0"/>
              <a:t/>
            </a:r>
            <a:br>
              <a:rPr lang="fr-FR" dirty="0" smtClean="0"/>
            </a:br>
            <a:endParaRPr lang="fr-FR" dirty="0"/>
          </a:p>
        </p:txBody>
      </p:sp>
      <p:sp>
        <p:nvSpPr>
          <p:cNvPr id="3" name="Espace réservé du contenu 2"/>
          <p:cNvSpPr>
            <a:spLocks noGrp="1"/>
          </p:cNvSpPr>
          <p:nvPr>
            <p:ph idx="1"/>
          </p:nvPr>
        </p:nvSpPr>
        <p:spPr/>
        <p:txBody>
          <a:bodyPr>
            <a:normAutofit fontScale="47500" lnSpcReduction="20000"/>
          </a:bodyPr>
          <a:lstStyle/>
          <a:p>
            <a:pPr lvl="0"/>
            <a:r>
              <a:rPr lang="fr-FR" b="1" dirty="0" smtClean="0"/>
              <a:t>1 : La zone de fouille</a:t>
            </a:r>
          </a:p>
          <a:p>
            <a:pPr marL="0" lvl="0" indent="0">
              <a:buNone/>
            </a:pPr>
            <a:r>
              <a:rPr lang="fr-FR" dirty="0" smtClean="0"/>
              <a:t>Choisissez </a:t>
            </a:r>
            <a:r>
              <a:rPr lang="fr-FR" dirty="0"/>
              <a:t>une zone sur votre croquis sur laquelle vous allez travailler dans les prochaines séances. </a:t>
            </a:r>
            <a:endParaRPr lang="fr-FR" dirty="0" smtClean="0"/>
          </a:p>
          <a:p>
            <a:pPr lvl="0"/>
            <a:endParaRPr lang="fr-FR" dirty="0"/>
          </a:p>
          <a:p>
            <a:pPr marL="0" indent="0">
              <a:buNone/>
            </a:pPr>
            <a:r>
              <a:rPr lang="fr-FR" dirty="0"/>
              <a:t>Calculez son périmètre et décrivez simplement les structures et l’environnement qui s’y trouvent.</a:t>
            </a:r>
          </a:p>
          <a:p>
            <a:pPr marL="0" indent="0">
              <a:buNone/>
            </a:pPr>
            <a:endParaRPr lang="fr-FR" dirty="0"/>
          </a:p>
          <a:p>
            <a:pPr lvl="0"/>
            <a:endParaRPr lang="fr-FR" dirty="0" smtClean="0"/>
          </a:p>
          <a:p>
            <a:pPr lvl="0"/>
            <a:r>
              <a:rPr lang="fr-FR" b="1" dirty="0" smtClean="0"/>
              <a:t>2 : Une spécialité archéologique </a:t>
            </a:r>
          </a:p>
          <a:p>
            <a:pPr marL="0" lvl="0" indent="0">
              <a:buNone/>
            </a:pPr>
            <a:r>
              <a:rPr lang="fr-FR" dirty="0" smtClean="0"/>
              <a:t>Choisissez </a:t>
            </a:r>
            <a:r>
              <a:rPr lang="fr-FR" dirty="0"/>
              <a:t>une des fiches de l’INRAP sur les sciences de l’archéologie.</a:t>
            </a:r>
          </a:p>
          <a:p>
            <a:pPr marL="0" indent="0">
              <a:buNone/>
            </a:pPr>
            <a:r>
              <a:rPr lang="fr-FR" dirty="0"/>
              <a:t>Que permettrait d’apprendre  cette spécialité sur ce qu’il se passait dans cette zone au début du 21</a:t>
            </a:r>
            <a:r>
              <a:rPr lang="fr-FR" baseline="30000" dirty="0"/>
              <a:t>ème</a:t>
            </a:r>
            <a:r>
              <a:rPr lang="fr-FR" dirty="0"/>
              <a:t> siècle.  </a:t>
            </a:r>
          </a:p>
          <a:p>
            <a:pPr marL="0" indent="0">
              <a:buNone/>
            </a:pPr>
            <a:r>
              <a:rPr lang="fr-FR" dirty="0"/>
              <a:t> </a:t>
            </a:r>
          </a:p>
          <a:p>
            <a:pPr lvl="0"/>
            <a:r>
              <a:rPr lang="fr-FR" b="1" dirty="0" smtClean="0"/>
              <a:t>3 : Un objet</a:t>
            </a:r>
          </a:p>
          <a:p>
            <a:pPr marL="0" lvl="0" indent="0">
              <a:buNone/>
            </a:pPr>
            <a:r>
              <a:rPr lang="fr-FR" dirty="0" smtClean="0"/>
              <a:t>Quel </a:t>
            </a:r>
            <a:r>
              <a:rPr lang="fr-FR" dirty="0"/>
              <a:t>objet serait-il intéressant de mettre en avant pour illustrer la vie sur cette zone ?</a:t>
            </a:r>
          </a:p>
          <a:p>
            <a:pPr marL="0" indent="0">
              <a:buNone/>
            </a:pPr>
            <a:r>
              <a:rPr lang="fr-FR" dirty="0" smtClean="0"/>
              <a:t>Il </a:t>
            </a:r>
            <a:r>
              <a:rPr lang="fr-FR" dirty="0"/>
              <a:t>s’agira soit d’un objet exceptionnel qu’on ne retrouve nulle part ailleurs (et qui montre donc le caractère exceptionnel de la zone que vous étudiez) soit d’un objet banal mais retrouvé en grande quantité sur ce lieu (et qui montre donc la fonction de ce lieu). </a:t>
            </a:r>
          </a:p>
          <a:p>
            <a:endParaRPr lang="fr-FR" dirty="0"/>
          </a:p>
        </p:txBody>
      </p:sp>
    </p:spTree>
    <p:extLst>
      <p:ext uri="{BB962C8B-B14F-4D97-AF65-F5344CB8AC3E}">
        <p14:creationId xmlns:p14="http://schemas.microsoft.com/office/powerpoint/2010/main" val="21188726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endParaRPr lang="fr-FR"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76672"/>
            <a:ext cx="4829175"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356992"/>
            <a:ext cx="4860000" cy="2957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64950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Description de la zone </a:t>
            </a:r>
            <a:endParaRPr lang="fr-FR" b="1" dirty="0"/>
          </a:p>
        </p:txBody>
      </p:sp>
      <p:sp>
        <p:nvSpPr>
          <p:cNvPr id="3" name="Espace réservé du contenu 2"/>
          <p:cNvSpPr>
            <a:spLocks noGrp="1"/>
          </p:cNvSpPr>
          <p:nvPr>
            <p:ph idx="1"/>
          </p:nvPr>
        </p:nvSpPr>
        <p:spPr/>
        <p:txBody>
          <a:bodyPr>
            <a:normAutofit fontScale="70000" lnSpcReduction="20000"/>
          </a:bodyPr>
          <a:lstStyle/>
          <a:p>
            <a:pPr marL="0" indent="0" algn="just">
              <a:buNone/>
            </a:pPr>
            <a:r>
              <a:rPr lang="fr-FR" dirty="0" smtClean="0"/>
              <a:t>Nous avons fouillé une zone de 0,1 km² au nord de la ville à proximité des deux monticules jumeaux. </a:t>
            </a:r>
          </a:p>
          <a:p>
            <a:pPr marL="0" indent="0" algn="just">
              <a:buNone/>
            </a:pPr>
            <a:r>
              <a:rPr lang="fr-FR" dirty="0" smtClean="0"/>
              <a:t>La zone est constituée d’une cinquantaine d’habitations de quelques dizaines de mètres de long et qui devaient abriter chacune une famille de quelques membres. </a:t>
            </a:r>
          </a:p>
          <a:p>
            <a:pPr marL="0" indent="0" algn="just">
              <a:buNone/>
            </a:pPr>
            <a:r>
              <a:rPr lang="fr-FR" dirty="0" smtClean="0"/>
              <a:t>Les maisons ont toutes le même plan et l’on peut penser qu’elles se ressemblaient toutes. </a:t>
            </a:r>
          </a:p>
          <a:p>
            <a:pPr marL="0" indent="0" algn="just">
              <a:buNone/>
            </a:pPr>
            <a:r>
              <a:rPr lang="fr-FR" dirty="0" smtClean="0"/>
              <a:t>Chacune de ces habitations donnaient accès sur une rue mais en arrière, au fond des jardins, on a retrouvé des structures plus petites avec des traces de planches en bois. Il s’agit probablement de cabanes. </a:t>
            </a:r>
            <a:endParaRPr lang="fr-FR" dirty="0"/>
          </a:p>
          <a:p>
            <a:pPr marL="0" indent="0" algn="just">
              <a:buNone/>
            </a:pPr>
            <a:r>
              <a:rPr lang="fr-FR" dirty="0" smtClean="0"/>
              <a:t>On peut émettre l’hypothèse que la population résidente dans cette cité avait un bon statut social puisqu’elle possédait des habitations spacieuses, des jardins et peut-être des esclaves ce qui expliquerait la présence des cabanes au fond des jardins. </a:t>
            </a:r>
            <a:endParaRPr lang="fr-FR" dirty="0"/>
          </a:p>
        </p:txBody>
      </p:sp>
    </p:spTree>
    <p:extLst>
      <p:ext uri="{BB962C8B-B14F-4D97-AF65-F5344CB8AC3E}">
        <p14:creationId xmlns:p14="http://schemas.microsoft.com/office/powerpoint/2010/main" val="17879256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b="1" dirty="0" smtClean="0"/>
              <a:t>2 : Choisir une spécialité de l’archéologie pour la mettre au service de la fouille de votre zone. </a:t>
            </a:r>
            <a:endParaRPr lang="fr-FR" sz="3200" b="1" dirty="0"/>
          </a:p>
        </p:txBody>
      </p:sp>
      <p:sp>
        <p:nvSpPr>
          <p:cNvPr id="3" name="Espace réservé du contenu 2"/>
          <p:cNvSpPr>
            <a:spLocks noGrp="1"/>
          </p:cNvSpPr>
          <p:nvPr>
            <p:ph idx="1"/>
          </p:nvPr>
        </p:nvSpPr>
        <p:spPr>
          <a:xfrm>
            <a:off x="5436096" y="1663628"/>
            <a:ext cx="3250704" cy="4525963"/>
          </a:xfrm>
        </p:spPr>
        <p:txBody>
          <a:bodyPr>
            <a:normAutofit/>
          </a:bodyPr>
          <a:lstStyle/>
          <a:p>
            <a:pPr marL="0" indent="0" algn="just">
              <a:buNone/>
            </a:pPr>
            <a:r>
              <a:rPr lang="fr-FR" sz="1600" dirty="0" smtClean="0"/>
              <a:t>On fait le choix ici de la topographie. </a:t>
            </a:r>
          </a:p>
          <a:p>
            <a:pPr marL="0" indent="0" algn="just">
              <a:buNone/>
            </a:pPr>
            <a:endParaRPr lang="fr-FR" sz="1600" dirty="0"/>
          </a:p>
          <a:p>
            <a:pPr marL="0" indent="0" algn="just">
              <a:buNone/>
            </a:pPr>
            <a:r>
              <a:rPr lang="fr-FR" sz="1600" dirty="0" smtClean="0"/>
              <a:t>Le topographe prend des mesures sur le terrains et repèrent les coordonnées de toutes les vestiges archéologiques.</a:t>
            </a:r>
          </a:p>
          <a:p>
            <a:pPr marL="0" indent="0" algn="just">
              <a:buNone/>
            </a:pPr>
            <a:r>
              <a:rPr lang="fr-FR" sz="1600" dirty="0" smtClean="0"/>
              <a:t>Grâce à ce travail, il élabore un plan détaillé de la zone. </a:t>
            </a:r>
            <a:endParaRPr lang="fr-FR" sz="16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4800600" cy="33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du contenu 2"/>
          <p:cNvSpPr txBox="1">
            <a:spLocks/>
          </p:cNvSpPr>
          <p:nvPr/>
        </p:nvSpPr>
        <p:spPr>
          <a:xfrm>
            <a:off x="179512" y="5085184"/>
            <a:ext cx="4800600" cy="1152128"/>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400" dirty="0" smtClean="0">
                <a:hlinkClick r:id="rId3"/>
              </a:rPr>
              <a:t>http://www.images-archeologie.fr/Accueil/Recherche/p-11-lg0-notice-VIDEO-Les-experts-de-l-archeologie-le-topographe.htm?&amp;notice_id=2634&amp;pos=4</a:t>
            </a:r>
            <a:endParaRPr lang="fr-FR" sz="2400" dirty="0" smtClean="0"/>
          </a:p>
          <a:p>
            <a:endParaRPr lang="fr-FR" sz="2400" dirty="0"/>
          </a:p>
        </p:txBody>
      </p:sp>
    </p:spTree>
    <p:extLst>
      <p:ext uri="{BB962C8B-B14F-4D97-AF65-F5344CB8AC3E}">
        <p14:creationId xmlns:p14="http://schemas.microsoft.com/office/powerpoint/2010/main" val="3280743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endParaRPr lang="fr-FR" dirty="0"/>
          </a:p>
        </p:txBody>
      </p:sp>
      <p:sp>
        <p:nvSpPr>
          <p:cNvPr id="3" name="Espace réservé du contenu 2"/>
          <p:cNvSpPr>
            <a:spLocks noGrp="1"/>
          </p:cNvSpPr>
          <p:nvPr>
            <p:ph idx="1"/>
          </p:nvPr>
        </p:nvSpPr>
        <p:spPr/>
        <p:txBody>
          <a:bodyPr/>
          <a:lstStyle/>
          <a:p>
            <a:endParaRPr lang="fr-FR"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515" t="4099" r="9255"/>
          <a:stretch/>
        </p:blipFill>
        <p:spPr bwMode="auto">
          <a:xfrm>
            <a:off x="151902" y="1912630"/>
            <a:ext cx="3780000" cy="29958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256" y="1950909"/>
            <a:ext cx="4860000" cy="29575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92762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Ce que nous apporte la topographie</a:t>
            </a:r>
            <a:endParaRPr lang="fr-FR" b="1" dirty="0"/>
          </a:p>
        </p:txBody>
      </p:sp>
      <p:sp>
        <p:nvSpPr>
          <p:cNvPr id="3" name="Espace réservé du contenu 2"/>
          <p:cNvSpPr>
            <a:spLocks noGrp="1"/>
          </p:cNvSpPr>
          <p:nvPr>
            <p:ph idx="1"/>
          </p:nvPr>
        </p:nvSpPr>
        <p:spPr/>
        <p:txBody>
          <a:bodyPr>
            <a:normAutofit fontScale="85000" lnSpcReduction="20000"/>
          </a:bodyPr>
          <a:lstStyle/>
          <a:p>
            <a:pPr marL="0" indent="0" algn="just">
              <a:buNone/>
            </a:pPr>
            <a:r>
              <a:rPr lang="fr-FR" dirty="0" smtClean="0"/>
              <a:t>Les </a:t>
            </a:r>
            <a:r>
              <a:rPr lang="fr-FR" dirty="0"/>
              <a:t>maisons </a:t>
            </a:r>
            <a:r>
              <a:rPr lang="fr-FR" dirty="0" smtClean="0"/>
              <a:t>sont alignées les unes sur les autres et sont installées sur une légère pente pour faire  </a:t>
            </a:r>
            <a:r>
              <a:rPr lang="fr-FR" dirty="0"/>
              <a:t>face aux deux monticules jumeaux</a:t>
            </a:r>
            <a:r>
              <a:rPr lang="fr-FR" dirty="0" smtClean="0"/>
              <a:t>. Elles sont toutes construites sur le même plan. </a:t>
            </a:r>
          </a:p>
          <a:p>
            <a:pPr marL="0" indent="0" algn="just">
              <a:buNone/>
            </a:pPr>
            <a:r>
              <a:rPr lang="fr-FR" dirty="0"/>
              <a:t>C</a:t>
            </a:r>
            <a:r>
              <a:rPr lang="fr-FR" dirty="0" smtClean="0"/>
              <a:t>ette cité obéit donc à une construction d’ensemble, signe qu’elle était habitée par un groupe très homogène avec des gens qui avaient la même vie, les mêmes habitudes et sûrement les mêmes croyances. </a:t>
            </a:r>
            <a:endParaRPr lang="fr-FR" dirty="0"/>
          </a:p>
          <a:p>
            <a:pPr marL="0" indent="0" algn="just">
              <a:buNone/>
            </a:pPr>
            <a:r>
              <a:rPr lang="fr-FR" dirty="0"/>
              <a:t>L’explication la plus probable est que cette cité était un espace réservé </a:t>
            </a:r>
            <a:r>
              <a:rPr lang="fr-FR" dirty="0" smtClean="0"/>
              <a:t>à une caste de prêtres ou à un groupe religieux </a:t>
            </a:r>
            <a:r>
              <a:rPr lang="fr-FR" dirty="0"/>
              <a:t>ce qui justifierait leur </a:t>
            </a:r>
            <a:r>
              <a:rPr lang="fr-FR" dirty="0" smtClean="0"/>
              <a:t>choix de résider </a:t>
            </a:r>
            <a:r>
              <a:rPr lang="fr-FR" dirty="0"/>
              <a:t>au pied des monticules sacrés. </a:t>
            </a:r>
          </a:p>
        </p:txBody>
      </p:sp>
    </p:spTree>
    <p:extLst>
      <p:ext uri="{BB962C8B-B14F-4D97-AF65-F5344CB8AC3E}">
        <p14:creationId xmlns:p14="http://schemas.microsoft.com/office/powerpoint/2010/main" val="21607325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78098"/>
          </a:xfrm>
        </p:spPr>
        <p:txBody>
          <a:bodyPr>
            <a:normAutofit fontScale="90000"/>
          </a:bodyPr>
          <a:lstStyle/>
          <a:p>
            <a:r>
              <a:rPr lang="fr-FR" b="1" dirty="0" smtClean="0"/>
              <a:t>3 : choisir, décrire et expliquer un vestige archéologique </a:t>
            </a:r>
            <a:endParaRPr lang="fr-FR" b="1" dirty="0"/>
          </a:p>
        </p:txBody>
      </p:sp>
      <p:sp>
        <p:nvSpPr>
          <p:cNvPr id="3" name="Espace réservé du contenu 2"/>
          <p:cNvSpPr>
            <a:spLocks noGrp="1"/>
          </p:cNvSpPr>
          <p:nvPr>
            <p:ph idx="1"/>
          </p:nvPr>
        </p:nvSpPr>
        <p:spPr>
          <a:xfrm>
            <a:off x="3923928" y="1600200"/>
            <a:ext cx="4762872" cy="4525963"/>
          </a:xfrm>
        </p:spPr>
        <p:txBody>
          <a:bodyPr>
            <a:normAutofit fontScale="77500" lnSpcReduction="20000"/>
          </a:bodyPr>
          <a:lstStyle/>
          <a:p>
            <a:pPr marL="0" indent="0" algn="just">
              <a:buNone/>
            </a:pPr>
            <a:r>
              <a:rPr lang="fr-FR" dirty="0" smtClean="0"/>
              <a:t>Les cabanes ont fourni un matériel assez particulier avec de nombreux objets coupants dont on ignore l’usage. </a:t>
            </a:r>
          </a:p>
          <a:p>
            <a:pPr marL="0" indent="0" algn="just">
              <a:buNone/>
            </a:pPr>
            <a:r>
              <a:rPr lang="fr-FR" dirty="0" smtClean="0"/>
              <a:t>Certains interprètent ces objets comme des outils à disposition des esclaves de la cabane pour le service des maîtres.</a:t>
            </a:r>
          </a:p>
          <a:p>
            <a:pPr marL="0" indent="0" algn="just">
              <a:buNone/>
            </a:pPr>
            <a:r>
              <a:rPr lang="fr-FR" dirty="0" smtClean="0"/>
              <a:t>Selon une autre hypothèse, il s’agirait plutôt d’objets sacrificiels à lier avec les cultes qui se déroulaient au pied des monticules sacrés. </a:t>
            </a: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3420000" cy="26063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8" name="Picture 6" descr="http://us.123rf.com/450wm/kurapy11/kurapy111303/kurapy11130300090/18573221-pelletage-fourchette-rouillee-sur-un-fond-blan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149080"/>
            <a:ext cx="3456000" cy="2304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409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38599"/>
            <a:ext cx="8882253" cy="5114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53718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54" y="1124743"/>
            <a:ext cx="9027033" cy="5198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1118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sites pour vous aider </a:t>
            </a:r>
            <a:endParaRPr lang="fr-FR" dirty="0"/>
          </a:p>
        </p:txBody>
      </p:sp>
      <p:sp>
        <p:nvSpPr>
          <p:cNvPr id="3" name="Espace réservé du contenu 2"/>
          <p:cNvSpPr>
            <a:spLocks noGrp="1"/>
          </p:cNvSpPr>
          <p:nvPr>
            <p:ph idx="1"/>
          </p:nvPr>
        </p:nvSpPr>
        <p:spPr/>
        <p:txBody>
          <a:bodyPr>
            <a:normAutofit fontScale="70000" lnSpcReduction="20000"/>
          </a:bodyPr>
          <a:lstStyle/>
          <a:p>
            <a:r>
              <a:rPr lang="fr-FR" dirty="0" smtClean="0"/>
              <a:t>Pour les cartes topographiques et les plans (et la possibilité de les superposer, ce que ne peut pas faire Google </a:t>
            </a:r>
            <a:r>
              <a:rPr lang="fr-FR" dirty="0" err="1" smtClean="0"/>
              <a:t>Earth</a:t>
            </a:r>
            <a:r>
              <a:rPr lang="fr-FR" dirty="0" smtClean="0"/>
              <a:t>) </a:t>
            </a:r>
          </a:p>
          <a:p>
            <a:pPr marL="0" indent="0">
              <a:buNone/>
            </a:pPr>
            <a:r>
              <a:rPr lang="fr-FR" dirty="0" smtClean="0">
                <a:hlinkClick r:id="rId2"/>
              </a:rPr>
              <a:t>http://www.geoportail.gouv.fr/accueil</a:t>
            </a:r>
            <a:endParaRPr lang="fr-FR" dirty="0" smtClean="0"/>
          </a:p>
          <a:p>
            <a:pPr marL="0" indent="0">
              <a:buNone/>
            </a:pPr>
            <a:endParaRPr lang="fr-FR" dirty="0"/>
          </a:p>
          <a:p>
            <a:r>
              <a:rPr lang="fr-FR" dirty="0" smtClean="0"/>
              <a:t>Pour vous inspirer du travail réel des archéologues, le site de l’INRAP (des photographies, des bilans de fouilles, les métiers de l’archéologie…) </a:t>
            </a:r>
          </a:p>
          <a:p>
            <a:pPr marL="0" indent="0">
              <a:buNone/>
            </a:pPr>
            <a:r>
              <a:rPr lang="fr-FR" dirty="0" smtClean="0">
                <a:hlinkClick r:id="rId3"/>
              </a:rPr>
              <a:t>http://www.inrap.fr/archeologie-preventive/p-7-Accueil.htm</a:t>
            </a:r>
            <a:endParaRPr lang="fr-FR" dirty="0" smtClean="0"/>
          </a:p>
          <a:p>
            <a:r>
              <a:rPr lang="fr-FR" dirty="0" smtClean="0"/>
              <a:t>Pour des photographies d’objets contemporains dans un contexte archéologique, vous pouvez consulter « le déjeuner sur l’herbe de Jouy en </a:t>
            </a:r>
            <a:r>
              <a:rPr lang="fr-FR" dirty="0" err="1" smtClean="0"/>
              <a:t>Josas</a:t>
            </a:r>
            <a:r>
              <a:rPr lang="fr-FR" dirty="0" smtClean="0"/>
              <a:t>. </a:t>
            </a:r>
          </a:p>
          <a:p>
            <a:pPr marL="0" indent="0">
              <a:buNone/>
            </a:pPr>
            <a:r>
              <a:rPr lang="fr-FR" dirty="0" smtClean="0">
                <a:hlinkClick r:id="rId4"/>
              </a:rPr>
              <a:t>http://www.images-archeologie.fr/Accueil/Recherche/p-3-lg0-notice-IMAGE-Fourchette-tordue-mise-au-jour-lors-de-la-fouille-du-Dejeuner-sous-l-herbe-oeuvre-de-Daniel-Spoerri-Jouy-en-Josas-Yvelines-2010..htm?&amp;</a:t>
            </a:r>
            <a:r>
              <a:rPr lang="fr-FR" dirty="0" err="1" smtClean="0">
                <a:hlinkClick r:id="rId4"/>
              </a:rPr>
              <a:t>notice_id</a:t>
            </a:r>
            <a:r>
              <a:rPr lang="fr-FR" dirty="0" smtClean="0">
                <a:hlinkClick r:id="rId4"/>
              </a:rPr>
              <a:t>=8004&amp;pos=46</a:t>
            </a:r>
            <a:endParaRPr lang="fr-FR" dirty="0" smtClean="0"/>
          </a:p>
          <a:p>
            <a:pPr marL="0" indent="0">
              <a:buNone/>
            </a:pPr>
            <a:endParaRPr lang="fr-FR" dirty="0"/>
          </a:p>
          <a:p>
            <a:pPr marL="0" indent="0">
              <a:buNone/>
            </a:pPr>
            <a:endParaRPr lang="fr-FR" dirty="0" smtClean="0"/>
          </a:p>
          <a:p>
            <a:pPr marL="0" indent="0">
              <a:buNone/>
            </a:pPr>
            <a:endParaRPr lang="fr-FR" dirty="0" smtClean="0"/>
          </a:p>
          <a:p>
            <a:pPr marL="0" indent="0">
              <a:buNone/>
            </a:pPr>
            <a:endParaRPr lang="fr-FR" dirty="0"/>
          </a:p>
        </p:txBody>
      </p:sp>
    </p:spTree>
    <p:extLst>
      <p:ext uri="{BB962C8B-B14F-4D97-AF65-F5344CB8AC3E}">
        <p14:creationId xmlns:p14="http://schemas.microsoft.com/office/powerpoint/2010/main" val="36102979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484784"/>
            <a:ext cx="8229600" cy="1143000"/>
          </a:xfrm>
        </p:spPr>
        <p:txBody>
          <a:bodyPr>
            <a:normAutofit fontScale="90000"/>
          </a:bodyPr>
          <a:lstStyle/>
          <a:p>
            <a:r>
              <a:rPr lang="fr-FR" dirty="0" smtClean="0"/>
              <a:t>Un exemple de travail </a:t>
            </a:r>
            <a:br>
              <a:rPr lang="fr-FR" dirty="0" smtClean="0"/>
            </a:br>
            <a:r>
              <a:rPr lang="fr-FR" dirty="0" smtClean="0"/>
              <a:t>réalisé par M. Mathieu </a:t>
            </a:r>
            <a:endParaRPr lang="fr-FR" dirty="0"/>
          </a:p>
        </p:txBody>
      </p:sp>
    </p:spTree>
    <p:extLst>
      <p:ext uri="{BB962C8B-B14F-4D97-AF65-F5344CB8AC3E}">
        <p14:creationId xmlns:p14="http://schemas.microsoft.com/office/powerpoint/2010/main" val="23197583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712968" cy="634082"/>
          </a:xfrm>
        </p:spPr>
        <p:txBody>
          <a:bodyPr>
            <a:normAutofit fontScale="90000"/>
          </a:bodyPr>
          <a:lstStyle/>
          <a:p>
            <a:r>
              <a:rPr lang="fr-FR" b="1" dirty="0" smtClean="0"/>
              <a:t>1 : choisir et décrire une zone de fouilles</a:t>
            </a:r>
            <a:endParaRPr lang="fr-FR" b="1" dirty="0"/>
          </a:p>
        </p:txBody>
      </p:sp>
      <p:sp>
        <p:nvSpPr>
          <p:cNvPr id="3" name="Espace réservé du contenu 2"/>
          <p:cNvSpPr>
            <a:spLocks noGrp="1"/>
          </p:cNvSpPr>
          <p:nvPr>
            <p:ph idx="1"/>
          </p:nvPr>
        </p:nvSpPr>
        <p:spPr/>
        <p:txBody>
          <a:bodyPr/>
          <a:lstStyle/>
          <a:p>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54" y="1124743"/>
            <a:ext cx="9027033" cy="5198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lipse 3"/>
          <p:cNvSpPr/>
          <p:nvPr/>
        </p:nvSpPr>
        <p:spPr>
          <a:xfrm>
            <a:off x="4355976" y="1484784"/>
            <a:ext cx="792088" cy="648072"/>
          </a:xfrm>
          <a:prstGeom prst="ellipse">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285332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Observez cette zone </a:t>
            </a:r>
            <a:br>
              <a:rPr lang="fr-FR" dirty="0" smtClean="0"/>
            </a:br>
            <a:r>
              <a:rPr lang="fr-FR" dirty="0" smtClean="0"/>
              <a:t>avec les outils du </a:t>
            </a:r>
            <a:r>
              <a:rPr lang="fr-FR" dirty="0" err="1" smtClean="0"/>
              <a:t>Géoportail</a:t>
            </a:r>
            <a:r>
              <a:rPr lang="fr-FR" dirty="0" smtClean="0"/>
              <a:t> </a:t>
            </a:r>
            <a:endParaRPr lang="fr-FR" dirty="0"/>
          </a:p>
        </p:txBody>
      </p:sp>
      <p:sp>
        <p:nvSpPr>
          <p:cNvPr id="3" name="Espace réservé du contenu 2"/>
          <p:cNvSpPr>
            <a:spLocks noGrp="1"/>
          </p:cNvSpPr>
          <p:nvPr>
            <p:ph idx="1"/>
          </p:nvPr>
        </p:nvSpPr>
        <p:spPr>
          <a:xfrm>
            <a:off x="457200" y="1600201"/>
            <a:ext cx="8229600" cy="1900808"/>
          </a:xfrm>
        </p:spPr>
        <p:txBody>
          <a:bodyPr>
            <a:normAutofit/>
          </a:bodyPr>
          <a:lstStyle/>
          <a:p>
            <a:pPr marL="0" indent="0">
              <a:buNone/>
            </a:pPr>
            <a:r>
              <a:rPr lang="fr-FR" sz="1600" dirty="0" smtClean="0"/>
              <a:t>1 : Aller sur le </a:t>
            </a:r>
            <a:r>
              <a:rPr lang="fr-FR" sz="1600" dirty="0" err="1" smtClean="0"/>
              <a:t>Géoportail</a:t>
            </a:r>
            <a:r>
              <a:rPr lang="fr-FR" sz="1600" dirty="0" smtClean="0"/>
              <a:t>, faire une requête sur Liévin.</a:t>
            </a:r>
          </a:p>
          <a:p>
            <a:pPr marL="0" indent="0">
              <a:buNone/>
            </a:pPr>
            <a:r>
              <a:rPr lang="fr-FR" sz="1600" dirty="0" smtClean="0"/>
              <a:t>2 : Ouvrir le catalogue de données et choisir la photographie aérienne et la carte IGN</a:t>
            </a:r>
          </a:p>
          <a:p>
            <a:pPr marL="0" indent="0">
              <a:buNone/>
            </a:pPr>
            <a:r>
              <a:rPr lang="fr-FR" sz="1600" dirty="0" smtClean="0"/>
              <a:t>3 : Jouer avec les onglets de transparence dans Ma sélection de données pour passer de la carte à la photographie.</a:t>
            </a:r>
          </a:p>
          <a:p>
            <a:pPr marL="0" indent="0">
              <a:buNone/>
            </a:pPr>
            <a:r>
              <a:rPr lang="fr-FR" sz="1600" dirty="0" smtClean="0"/>
              <a:t>4 : Passer à droite de l’écran et sélectionner les outils pour mesurer (la règle) et pour dessiner un croquis (ici le crayon « polygone » qui délimite une zone). </a:t>
            </a:r>
            <a:endParaRPr lang="fr-FR" sz="1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501008"/>
            <a:ext cx="8784000" cy="2878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440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En jouant avec la transparence, vous pouvez cacher la photographie et faire apparaître la carte </a:t>
            </a:r>
            <a:endParaRPr lang="fr-FR" dirty="0"/>
          </a:p>
        </p:txBody>
      </p:sp>
      <p:sp>
        <p:nvSpPr>
          <p:cNvPr id="3" name="Espace réservé du contenu 2"/>
          <p:cNvSpPr>
            <a:spLocks noGrp="1"/>
          </p:cNvSpPr>
          <p:nvPr>
            <p:ph idx="1"/>
          </p:nvPr>
        </p:nvSpPr>
        <p:spPr/>
        <p:txBody>
          <a:bodyPr/>
          <a:lstStyle/>
          <a:p>
            <a:endParaRPr lang="fr-F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204864"/>
            <a:ext cx="8820000" cy="2878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7663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En jouant avec le zoom (l’échelle), vous pouvez localiser votre zone par rapport au reste de la ville</a:t>
            </a:r>
            <a:endParaRPr lang="fr-FR" dirty="0"/>
          </a:p>
        </p:txBody>
      </p:sp>
      <p:sp>
        <p:nvSpPr>
          <p:cNvPr id="3" name="Espace réservé du contenu 2"/>
          <p:cNvSpPr>
            <a:spLocks noGrp="1"/>
          </p:cNvSpPr>
          <p:nvPr>
            <p:ph idx="1"/>
          </p:nvPr>
        </p:nvSpPr>
        <p:spPr/>
        <p:txBody>
          <a:bodyPr/>
          <a:lstStyle/>
          <a:p>
            <a:endParaRPr lang="fr-F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094644"/>
            <a:ext cx="8604000" cy="2835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723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TotalTime>
  <Words>674</Words>
  <Application>Microsoft Office PowerPoint</Application>
  <PresentationFormat>Affichage à l'écran (4:3)</PresentationFormat>
  <Paragraphs>53</Paragraphs>
  <Slides>15</Slides>
  <Notes>0</Notes>
  <HiddenSlides>0</HiddenSlides>
  <MMClips>0</MMClips>
  <ScaleCrop>false</ScaleCrop>
  <HeadingPairs>
    <vt:vector size="4" baseType="variant">
      <vt:variant>
        <vt:lpstr>Thème</vt:lpstr>
      </vt:variant>
      <vt:variant>
        <vt:i4>1</vt:i4>
      </vt:variant>
      <vt:variant>
        <vt:lpstr>Titres des diapositives</vt:lpstr>
      </vt:variant>
      <vt:variant>
        <vt:i4>15</vt:i4>
      </vt:variant>
    </vt:vector>
  </HeadingPairs>
  <TitlesOfParts>
    <vt:vector size="16" baseType="lpstr">
      <vt:lpstr>Thème Office</vt:lpstr>
      <vt:lpstr>Le travail pour l’exposition virtuelle </vt:lpstr>
      <vt:lpstr>Présentation PowerPoint</vt:lpstr>
      <vt:lpstr>Présentation PowerPoint</vt:lpstr>
      <vt:lpstr>Les sites pour vous aider </vt:lpstr>
      <vt:lpstr>Un exemple de travail  réalisé par M. Mathieu </vt:lpstr>
      <vt:lpstr>1 : choisir et décrire une zone de fouilles</vt:lpstr>
      <vt:lpstr>Observez cette zone  avec les outils du Géoportail </vt:lpstr>
      <vt:lpstr>En jouant avec la transparence, vous pouvez cacher la photographie et faire apparaître la carte </vt:lpstr>
      <vt:lpstr>En jouant avec le zoom (l’échelle), vous pouvez localiser votre zone par rapport au reste de la ville</vt:lpstr>
      <vt:lpstr>Présentation PowerPoint</vt:lpstr>
      <vt:lpstr>Description de la zone </vt:lpstr>
      <vt:lpstr>2 : Choisir une spécialité de l’archéologie pour la mettre au service de la fouille de votre zone. </vt:lpstr>
      <vt:lpstr>Présentation PowerPoint</vt:lpstr>
      <vt:lpstr>Ce que nous apporte la topographie</vt:lpstr>
      <vt:lpstr>3 : choisir, décrire et expliquer un vestige archéologique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sofia</dc:creator>
  <cp:lastModifiedBy>sofia</cp:lastModifiedBy>
  <cp:revision>15</cp:revision>
  <dcterms:created xsi:type="dcterms:W3CDTF">2014-02-13T22:29:16Z</dcterms:created>
  <dcterms:modified xsi:type="dcterms:W3CDTF">2014-02-20T21:14:58Z</dcterms:modified>
</cp:coreProperties>
</file>