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6" r:id="rId3"/>
    <p:sldId id="287" r:id="rId4"/>
    <p:sldId id="288" r:id="rId5"/>
    <p:sldId id="285"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3" r:id="rId20"/>
    <p:sldId id="304" r:id="rId21"/>
    <p:sldId id="305" r:id="rId22"/>
    <p:sldId id="306"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392" y="-6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D1504C-26B6-4369-AD43-3F8DEF08A8F8}" type="datetimeFigureOut">
              <a:rPr lang="fr-FR" smtClean="0"/>
              <a:t>09/04/2015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2B3F93-6C14-40B2-A797-F23C329965F9}"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EF9A7AE-0D6B-4EA8-A782-9E565DDB428F}" type="slidenum">
              <a:rPr lang="fr-FR" smtClean="0"/>
              <a:pPr/>
              <a:t>19</a:t>
            </a:fld>
            <a:endParaRPr lang="fr-FR" dirty="0"/>
          </a:p>
        </p:txBody>
      </p:sp>
    </p:spTree>
    <p:extLst>
      <p:ext uri="{BB962C8B-B14F-4D97-AF65-F5344CB8AC3E}">
        <p14:creationId xmlns:p14="http://schemas.microsoft.com/office/powerpoint/2010/main" xmlns="" val="1658549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CA91368-B2BE-47AA-8E8C-64442B91EF36}" type="datetimeFigureOut">
              <a:rPr lang="fr-FR" smtClean="0"/>
              <a:pPr/>
              <a:t>09/04/2015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7D473CD-A302-47D0-93EB-492EF1E44CD9}" type="slidenum">
              <a:rPr lang="fr-FR" smtClean="0"/>
              <a:pPr/>
              <a:t>‹N°›</a:t>
            </a:fld>
            <a:endParaRPr lang="fr-FR" dirty="0"/>
          </a:p>
        </p:txBody>
      </p:sp>
    </p:spTree>
    <p:extLst>
      <p:ext uri="{BB962C8B-B14F-4D97-AF65-F5344CB8AC3E}">
        <p14:creationId xmlns:p14="http://schemas.microsoft.com/office/powerpoint/2010/main" xmlns="" val="1382217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CA91368-B2BE-47AA-8E8C-64442B91EF36}" type="datetimeFigureOut">
              <a:rPr lang="fr-FR" smtClean="0"/>
              <a:pPr/>
              <a:t>09/04/2015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7D473CD-A302-47D0-93EB-492EF1E44CD9}" type="slidenum">
              <a:rPr lang="fr-FR" smtClean="0"/>
              <a:pPr/>
              <a:t>‹N°›</a:t>
            </a:fld>
            <a:endParaRPr lang="fr-FR" dirty="0"/>
          </a:p>
        </p:txBody>
      </p:sp>
    </p:spTree>
    <p:extLst>
      <p:ext uri="{BB962C8B-B14F-4D97-AF65-F5344CB8AC3E}">
        <p14:creationId xmlns:p14="http://schemas.microsoft.com/office/powerpoint/2010/main" xmlns="" val="666416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CA91368-B2BE-47AA-8E8C-64442B91EF36}" type="datetimeFigureOut">
              <a:rPr lang="fr-FR" smtClean="0"/>
              <a:pPr/>
              <a:t>09/04/2015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7D473CD-A302-47D0-93EB-492EF1E44CD9}" type="slidenum">
              <a:rPr lang="fr-FR" smtClean="0"/>
              <a:pPr/>
              <a:t>‹N°›</a:t>
            </a:fld>
            <a:endParaRPr lang="fr-FR" dirty="0"/>
          </a:p>
        </p:txBody>
      </p:sp>
    </p:spTree>
    <p:extLst>
      <p:ext uri="{BB962C8B-B14F-4D97-AF65-F5344CB8AC3E}">
        <p14:creationId xmlns:p14="http://schemas.microsoft.com/office/powerpoint/2010/main" xmlns="" val="249458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CA91368-B2BE-47AA-8E8C-64442B91EF36}" type="datetimeFigureOut">
              <a:rPr lang="fr-FR" smtClean="0"/>
              <a:pPr/>
              <a:t>09/04/2015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7D473CD-A302-47D0-93EB-492EF1E44CD9}" type="slidenum">
              <a:rPr lang="fr-FR" smtClean="0"/>
              <a:pPr/>
              <a:t>‹N°›</a:t>
            </a:fld>
            <a:endParaRPr lang="fr-FR" dirty="0"/>
          </a:p>
        </p:txBody>
      </p:sp>
    </p:spTree>
    <p:extLst>
      <p:ext uri="{BB962C8B-B14F-4D97-AF65-F5344CB8AC3E}">
        <p14:creationId xmlns:p14="http://schemas.microsoft.com/office/powerpoint/2010/main" xmlns="" val="3538772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CA91368-B2BE-47AA-8E8C-64442B91EF36}" type="datetimeFigureOut">
              <a:rPr lang="fr-FR" smtClean="0"/>
              <a:pPr/>
              <a:t>09/04/2015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7D473CD-A302-47D0-93EB-492EF1E44CD9}" type="slidenum">
              <a:rPr lang="fr-FR" smtClean="0"/>
              <a:pPr/>
              <a:t>‹N°›</a:t>
            </a:fld>
            <a:endParaRPr lang="fr-FR" dirty="0"/>
          </a:p>
        </p:txBody>
      </p:sp>
    </p:spTree>
    <p:extLst>
      <p:ext uri="{BB962C8B-B14F-4D97-AF65-F5344CB8AC3E}">
        <p14:creationId xmlns:p14="http://schemas.microsoft.com/office/powerpoint/2010/main" xmlns="" val="173842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CA91368-B2BE-47AA-8E8C-64442B91EF36}" type="datetimeFigureOut">
              <a:rPr lang="fr-FR" smtClean="0"/>
              <a:pPr/>
              <a:t>09/04/2015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7D473CD-A302-47D0-93EB-492EF1E44CD9}" type="slidenum">
              <a:rPr lang="fr-FR" smtClean="0"/>
              <a:pPr/>
              <a:t>‹N°›</a:t>
            </a:fld>
            <a:endParaRPr lang="fr-FR" dirty="0"/>
          </a:p>
        </p:txBody>
      </p:sp>
    </p:spTree>
    <p:extLst>
      <p:ext uri="{BB962C8B-B14F-4D97-AF65-F5344CB8AC3E}">
        <p14:creationId xmlns:p14="http://schemas.microsoft.com/office/powerpoint/2010/main" xmlns="" val="1700780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CA91368-B2BE-47AA-8E8C-64442B91EF36}" type="datetimeFigureOut">
              <a:rPr lang="fr-FR" smtClean="0"/>
              <a:pPr/>
              <a:t>09/04/2015</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E7D473CD-A302-47D0-93EB-492EF1E44CD9}" type="slidenum">
              <a:rPr lang="fr-FR" smtClean="0"/>
              <a:pPr/>
              <a:t>‹N°›</a:t>
            </a:fld>
            <a:endParaRPr lang="fr-FR" dirty="0"/>
          </a:p>
        </p:txBody>
      </p:sp>
    </p:spTree>
    <p:extLst>
      <p:ext uri="{BB962C8B-B14F-4D97-AF65-F5344CB8AC3E}">
        <p14:creationId xmlns:p14="http://schemas.microsoft.com/office/powerpoint/2010/main" xmlns="" val="373097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CA91368-B2BE-47AA-8E8C-64442B91EF36}" type="datetimeFigureOut">
              <a:rPr lang="fr-FR" smtClean="0"/>
              <a:pPr/>
              <a:t>09/04/2015</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E7D473CD-A302-47D0-93EB-492EF1E44CD9}" type="slidenum">
              <a:rPr lang="fr-FR" smtClean="0"/>
              <a:pPr/>
              <a:t>‹N°›</a:t>
            </a:fld>
            <a:endParaRPr lang="fr-FR" dirty="0"/>
          </a:p>
        </p:txBody>
      </p:sp>
    </p:spTree>
    <p:extLst>
      <p:ext uri="{BB962C8B-B14F-4D97-AF65-F5344CB8AC3E}">
        <p14:creationId xmlns:p14="http://schemas.microsoft.com/office/powerpoint/2010/main" xmlns="" val="3166536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CA91368-B2BE-47AA-8E8C-64442B91EF36}" type="datetimeFigureOut">
              <a:rPr lang="fr-FR" smtClean="0"/>
              <a:pPr/>
              <a:t>09/04/2015</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E7D473CD-A302-47D0-93EB-492EF1E44CD9}" type="slidenum">
              <a:rPr lang="fr-FR" smtClean="0"/>
              <a:pPr/>
              <a:t>‹N°›</a:t>
            </a:fld>
            <a:endParaRPr lang="fr-FR" dirty="0"/>
          </a:p>
        </p:txBody>
      </p:sp>
    </p:spTree>
    <p:extLst>
      <p:ext uri="{BB962C8B-B14F-4D97-AF65-F5344CB8AC3E}">
        <p14:creationId xmlns:p14="http://schemas.microsoft.com/office/powerpoint/2010/main" xmlns="" val="3192975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CA91368-B2BE-47AA-8E8C-64442B91EF36}" type="datetimeFigureOut">
              <a:rPr lang="fr-FR" smtClean="0"/>
              <a:pPr/>
              <a:t>09/04/2015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7D473CD-A302-47D0-93EB-492EF1E44CD9}" type="slidenum">
              <a:rPr lang="fr-FR" smtClean="0"/>
              <a:pPr/>
              <a:t>‹N°›</a:t>
            </a:fld>
            <a:endParaRPr lang="fr-FR" dirty="0"/>
          </a:p>
        </p:txBody>
      </p:sp>
    </p:spTree>
    <p:extLst>
      <p:ext uri="{BB962C8B-B14F-4D97-AF65-F5344CB8AC3E}">
        <p14:creationId xmlns:p14="http://schemas.microsoft.com/office/powerpoint/2010/main" xmlns="" val="235130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CA91368-B2BE-47AA-8E8C-64442B91EF36}" type="datetimeFigureOut">
              <a:rPr lang="fr-FR" smtClean="0"/>
              <a:pPr/>
              <a:t>09/04/2015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7D473CD-A302-47D0-93EB-492EF1E44CD9}" type="slidenum">
              <a:rPr lang="fr-FR" smtClean="0"/>
              <a:pPr/>
              <a:t>‹N°›</a:t>
            </a:fld>
            <a:endParaRPr lang="fr-FR" dirty="0"/>
          </a:p>
        </p:txBody>
      </p:sp>
    </p:spTree>
    <p:extLst>
      <p:ext uri="{BB962C8B-B14F-4D97-AF65-F5344CB8AC3E}">
        <p14:creationId xmlns:p14="http://schemas.microsoft.com/office/powerpoint/2010/main" xmlns="" val="4190651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91368-B2BE-47AA-8E8C-64442B91EF36}" type="datetimeFigureOut">
              <a:rPr lang="fr-FR" smtClean="0"/>
              <a:pPr/>
              <a:t>09/04/2015</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473CD-A302-47D0-93EB-492EF1E44CD9}" type="slidenum">
              <a:rPr lang="fr-FR" smtClean="0"/>
              <a:pPr/>
              <a:t>‹N°›</a:t>
            </a:fld>
            <a:endParaRPr lang="fr-FR" dirty="0"/>
          </a:p>
        </p:txBody>
      </p:sp>
    </p:spTree>
    <p:extLst>
      <p:ext uri="{BB962C8B-B14F-4D97-AF65-F5344CB8AC3E}">
        <p14:creationId xmlns:p14="http://schemas.microsoft.com/office/powerpoint/2010/main" xmlns="" val="3879975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cailloutendre.unblog.net/?p=318"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A la découverte de nos ancêtres les terriens, l’expédition polémique</a:t>
            </a:r>
            <a:endParaRPr lang="fr-FR" dirty="0"/>
          </a:p>
        </p:txBody>
      </p:sp>
    </p:spTree>
    <p:extLst>
      <p:ext uri="{BB962C8B-B14F-4D97-AF65-F5344CB8AC3E}">
        <p14:creationId xmlns:p14="http://schemas.microsoft.com/office/powerpoint/2010/main" xmlns="" val="3931306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typologie des structures </a:t>
            </a:r>
            <a:endParaRPr lang="fr-FR" dirty="0"/>
          </a:p>
        </p:txBody>
      </p:sp>
      <p:sp>
        <p:nvSpPr>
          <p:cNvPr id="3" name="Espace réservé du contenu 2"/>
          <p:cNvSpPr>
            <a:spLocks noGrp="1"/>
          </p:cNvSpPr>
          <p:nvPr>
            <p:ph idx="1"/>
          </p:nvPr>
        </p:nvSpPr>
        <p:spPr/>
        <p:txBody>
          <a:bodyPr>
            <a:normAutofit/>
          </a:bodyPr>
          <a:lstStyle/>
          <a:p>
            <a:pPr marL="0" indent="0" algn="just">
              <a:buNone/>
            </a:pPr>
            <a:r>
              <a:rPr lang="fr-FR" sz="1400" b="1" dirty="0" smtClean="0"/>
              <a:t>Les structures A </a:t>
            </a:r>
            <a:r>
              <a:rPr lang="fr-FR" sz="1400" dirty="0" smtClean="0"/>
              <a:t>: elles ont en commun des dimensions supérieures à celles rencontrées habituellement. Il semble qu’elles aient été plus hautes également. Peu d’individus ont été retrouvés dans ces structures : malgré leur taille et leur originalité architecturale, ces structures étaient donc peu fréquentées. Certains émettent l’hypothèse de bâtiments prestigieux réservés à une élite. </a:t>
            </a:r>
          </a:p>
          <a:p>
            <a:pPr marL="0" indent="0" algn="just">
              <a:buNone/>
            </a:pPr>
            <a:endParaRPr lang="fr-FR" sz="1400" dirty="0"/>
          </a:p>
          <a:p>
            <a:pPr marL="0" indent="0" algn="just">
              <a:buNone/>
            </a:pPr>
            <a:r>
              <a:rPr lang="fr-FR" sz="1400" b="1" dirty="0" smtClean="0"/>
              <a:t>Les structures B </a:t>
            </a:r>
            <a:r>
              <a:rPr lang="fr-FR" sz="1400" dirty="0" smtClean="0"/>
              <a:t>: elles sont de type rectangulaire, peut-être pour des raisons d’économie comme le suggère également l’important d’un mobilier tubulaire et creux. Les découvertes les plus surprenantes concernent évidemment l’importance des individus retrouvés, plus de 1 500 et leurs caractéristiques morphologiques. Cette population est essentiellement jeune (autour de 15 ans) et mixte. </a:t>
            </a:r>
          </a:p>
          <a:p>
            <a:pPr marL="0" indent="0" algn="just">
              <a:buNone/>
            </a:pPr>
            <a:endParaRPr lang="fr-FR" sz="1400" dirty="0"/>
          </a:p>
          <a:p>
            <a:pPr marL="0" indent="0" algn="just">
              <a:buNone/>
            </a:pPr>
            <a:r>
              <a:rPr lang="fr-FR" sz="1400" b="1" dirty="0" smtClean="0"/>
              <a:t>Les structures C </a:t>
            </a:r>
            <a:r>
              <a:rPr lang="fr-FR" sz="1400" dirty="0" smtClean="0"/>
              <a:t>: ce sont des structures classiques d’habitat. La faiblesse du nombre d’habitants retrouvés, essentiellement des femmes et des personnes âgées, suggère que ces catégories avaient peu accès à l’extérieur. Il s’agirait là de populations au statut inférieur. </a:t>
            </a:r>
          </a:p>
          <a:p>
            <a:pPr marL="0" indent="0" algn="just">
              <a:buNone/>
            </a:pPr>
            <a:endParaRPr lang="fr-FR" sz="1400" dirty="0"/>
          </a:p>
          <a:p>
            <a:pPr marL="0" indent="0" algn="just">
              <a:buNone/>
            </a:pPr>
            <a:r>
              <a:rPr lang="fr-FR" sz="1400" b="1" dirty="0" smtClean="0"/>
              <a:t>La structure D </a:t>
            </a:r>
            <a:r>
              <a:rPr lang="fr-FR" sz="1400" dirty="0" smtClean="0"/>
              <a:t>: elle est d’une interprétation compliquée. Au départ, elle était identifiée comme une structure de type B mais les individus retrouvés semblent plus jeunes de quelques années. Ces constatations renforce l’interprétation globale d’une société qui pratiquait une forte ségrégation des âges de la vie. </a:t>
            </a:r>
            <a:endParaRPr lang="fr-FR" sz="1400" dirty="0"/>
          </a:p>
        </p:txBody>
      </p:sp>
    </p:spTree>
    <p:extLst>
      <p:ext uri="{BB962C8B-B14F-4D97-AF65-F5344CB8AC3E}">
        <p14:creationId xmlns:p14="http://schemas.microsoft.com/office/powerpoint/2010/main" xmlns="" val="3495842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endParaRPr lang="fr-FR" dirty="0"/>
          </a:p>
        </p:txBody>
      </p:sp>
      <p:sp>
        <p:nvSpPr>
          <p:cNvPr id="4" name="Espace réservé du contenu 3"/>
          <p:cNvSpPr>
            <a:spLocks noGrp="1"/>
          </p:cNvSpPr>
          <p:nvPr>
            <p:ph sz="half" idx="2"/>
          </p:nvPr>
        </p:nvSpPr>
        <p:spPr>
          <a:xfrm>
            <a:off x="3923928" y="1196752"/>
            <a:ext cx="4762872" cy="4929411"/>
          </a:xfrm>
        </p:spPr>
        <p:txBody>
          <a:bodyPr>
            <a:normAutofit/>
          </a:bodyPr>
          <a:lstStyle/>
          <a:p>
            <a:pPr lvl="0"/>
            <a:r>
              <a:rPr lang="fr-FR" sz="1400" dirty="0" smtClean="0"/>
              <a:t>Matière(s</a:t>
            </a:r>
            <a:r>
              <a:rPr lang="fr-FR" sz="1400" dirty="0"/>
              <a:t>) </a:t>
            </a:r>
            <a:r>
              <a:rPr lang="fr-FR" sz="1400" dirty="0" smtClean="0"/>
              <a:t>: acier, traces de matières plastiques</a:t>
            </a:r>
          </a:p>
          <a:p>
            <a:pPr marL="137160" lvl="0" indent="0">
              <a:buNone/>
            </a:pPr>
            <a:endParaRPr lang="fr-FR" sz="1400" dirty="0"/>
          </a:p>
          <a:p>
            <a:pPr lvl="0"/>
            <a:r>
              <a:rPr lang="fr-FR" sz="1400" dirty="0" smtClean="0"/>
              <a:t>Dimensions</a:t>
            </a:r>
            <a:r>
              <a:rPr lang="fr-FR" sz="1400" dirty="0"/>
              <a:t> : 65cm de long et environ 20cm de large</a:t>
            </a:r>
          </a:p>
          <a:p>
            <a:pPr lvl="0"/>
            <a:endParaRPr lang="fr-FR" sz="1400" dirty="0" smtClean="0"/>
          </a:p>
          <a:p>
            <a:pPr lvl="0"/>
            <a:r>
              <a:rPr lang="fr-FR" sz="1400" dirty="0" smtClean="0"/>
              <a:t>Couleurs</a:t>
            </a:r>
            <a:r>
              <a:rPr lang="fr-FR" sz="1400" dirty="0"/>
              <a:t> : Rouillé, pigment de bleu et rouge</a:t>
            </a:r>
          </a:p>
          <a:p>
            <a:pPr lvl="0"/>
            <a:endParaRPr lang="fr-FR" sz="1400" dirty="0" smtClean="0"/>
          </a:p>
          <a:p>
            <a:pPr lvl="0"/>
            <a:r>
              <a:rPr lang="fr-FR" sz="1400" dirty="0" smtClean="0"/>
              <a:t>Forme</a:t>
            </a:r>
            <a:r>
              <a:rPr lang="fr-FR" sz="1400" dirty="0"/>
              <a:t> : Ovale (tête) avec la tige</a:t>
            </a:r>
          </a:p>
          <a:p>
            <a:r>
              <a:rPr lang="fr-FR" sz="1400" dirty="0"/>
              <a:t> </a:t>
            </a:r>
          </a:p>
          <a:p>
            <a:r>
              <a:rPr lang="fr-FR" sz="1400" dirty="0"/>
              <a:t>Fonctions envisageables avec justifications : Outil de chasse, on attrape les chiens et les chats pour les mettre dans le gymnase pour les manger</a:t>
            </a:r>
            <a:r>
              <a:rPr lang="fr-FR" sz="1400" dirty="0" smtClean="0"/>
              <a:t>.</a:t>
            </a:r>
          </a:p>
          <a:p>
            <a:pPr marL="137160" indent="0">
              <a:buNone/>
            </a:pPr>
            <a:endParaRPr lang="fr-FR" sz="1400" dirty="0"/>
          </a:p>
          <a:p>
            <a:r>
              <a:rPr lang="fr-FR" sz="1400" dirty="0"/>
              <a:t> </a:t>
            </a:r>
            <a:r>
              <a:rPr lang="fr-FR" sz="1400" dirty="0" smtClean="0"/>
              <a:t>Secteur de découverte</a:t>
            </a:r>
            <a:r>
              <a:rPr lang="fr-FR" sz="1400" dirty="0"/>
              <a:t> </a:t>
            </a:r>
            <a:r>
              <a:rPr lang="fr-FR" sz="1400" dirty="0" smtClean="0"/>
              <a:t>:</a:t>
            </a:r>
          </a:p>
          <a:p>
            <a:pPr marL="137160" lvl="0" indent="0">
              <a:buNone/>
            </a:pPr>
            <a:endParaRPr lang="fr-FR" sz="1400" dirty="0"/>
          </a:p>
          <a:p>
            <a:r>
              <a:rPr lang="fr-FR" sz="1400" dirty="0" smtClean="0"/>
              <a:t>Environnement </a:t>
            </a:r>
            <a:r>
              <a:rPr lang="fr-FR" sz="1400" dirty="0"/>
              <a:t>des objets </a:t>
            </a:r>
            <a:r>
              <a:rPr lang="fr-FR" sz="1400" dirty="0" smtClean="0"/>
              <a:t>:</a:t>
            </a:r>
          </a:p>
          <a:p>
            <a:pPr marL="137160" indent="0">
              <a:buNone/>
            </a:pPr>
            <a:endParaRPr lang="fr-FR" sz="1400" dirty="0"/>
          </a:p>
          <a:p>
            <a:r>
              <a:rPr lang="fr-FR" sz="1400" dirty="0" err="1" smtClean="0"/>
              <a:t>Nbre</a:t>
            </a:r>
            <a:r>
              <a:rPr lang="fr-FR" sz="1400" dirty="0" smtClean="0"/>
              <a:t> d’objets découverts sur le site :</a:t>
            </a:r>
          </a:p>
          <a:p>
            <a:pPr marL="137160" indent="0">
              <a:buNone/>
            </a:pPr>
            <a:endParaRPr lang="fr-FR" sz="1400" dirty="0" smtClean="0"/>
          </a:p>
        </p:txBody>
      </p:sp>
      <p:pic>
        <p:nvPicPr>
          <p:cNvPr id="1027"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86568" y="2441824"/>
            <a:ext cx="4362672" cy="21605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8405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i="1" dirty="0">
                <a:effectLst/>
              </a:rPr>
              <a:t>LE « PISTO’LAID </a:t>
            </a:r>
            <a:r>
              <a:rPr lang="fr-FR" i="1" dirty="0" smtClean="0">
                <a:effectLst/>
              </a:rPr>
              <a:t>»</a:t>
            </a:r>
            <a:endParaRPr lang="fr-FR" dirty="0"/>
          </a:p>
        </p:txBody>
      </p:sp>
      <p:sp>
        <p:nvSpPr>
          <p:cNvPr id="3" name="Espace réservé du contenu 2"/>
          <p:cNvSpPr>
            <a:spLocks noGrp="1"/>
          </p:cNvSpPr>
          <p:nvPr>
            <p:ph sz="half" idx="1"/>
          </p:nvPr>
        </p:nvSpPr>
        <p:spPr>
          <a:xfrm>
            <a:off x="457200" y="1196752"/>
            <a:ext cx="3178696" cy="4929411"/>
          </a:xfrm>
        </p:spPr>
        <p:txBody>
          <a:bodyPr>
            <a:normAutofit fontScale="92500" lnSpcReduction="20000"/>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r>
              <a:rPr lang="fr-FR" sz="1200" i="1" dirty="0" smtClean="0"/>
              <a:t>L’objet, lors de sa découverte</a:t>
            </a:r>
            <a:endParaRPr lang="fr-FR" sz="1200" i="1" dirty="0"/>
          </a:p>
        </p:txBody>
      </p:sp>
      <p:sp>
        <p:nvSpPr>
          <p:cNvPr id="4" name="Espace réservé du contenu 3"/>
          <p:cNvSpPr>
            <a:spLocks noGrp="1"/>
          </p:cNvSpPr>
          <p:nvPr>
            <p:ph sz="half" idx="2"/>
          </p:nvPr>
        </p:nvSpPr>
        <p:spPr>
          <a:xfrm>
            <a:off x="3923928" y="1196752"/>
            <a:ext cx="4762872" cy="4929411"/>
          </a:xfrm>
        </p:spPr>
        <p:txBody>
          <a:bodyPr>
            <a:normAutofit fontScale="92500" lnSpcReduction="20000"/>
          </a:bodyPr>
          <a:lstStyle/>
          <a:p>
            <a:r>
              <a:rPr lang="fr-FR" sz="1400" dirty="0" smtClean="0"/>
              <a:t>Matière(s) : acier, traces de matières plastique : </a:t>
            </a:r>
            <a:r>
              <a:rPr lang="fr-FR" sz="1000" dirty="0" smtClean="0"/>
              <a:t>Plastique</a:t>
            </a:r>
            <a:r>
              <a:rPr lang="fr-FR" sz="1000" dirty="0" smtClean="0"/>
              <a:t>, fer, aluminium  .</a:t>
            </a:r>
          </a:p>
          <a:p>
            <a:pPr lvl="0"/>
            <a:endParaRPr lang="fr-FR" sz="1400" dirty="0" smtClean="0"/>
          </a:p>
          <a:p>
            <a:pPr marL="137160" lvl="0" indent="0">
              <a:buNone/>
            </a:pPr>
            <a:endParaRPr lang="fr-FR" sz="1400" dirty="0" smtClean="0"/>
          </a:p>
          <a:p>
            <a:r>
              <a:rPr lang="fr-FR" sz="1400" dirty="0" smtClean="0"/>
              <a:t>Dimensions :</a:t>
            </a:r>
            <a:r>
              <a:rPr lang="fr-FR" sz="1000" dirty="0" smtClean="0"/>
              <a:t>De 30 à 50 centimètres. </a:t>
            </a:r>
            <a:r>
              <a:rPr lang="fr-FR" sz="1000" dirty="0" smtClean="0"/>
              <a:t> /Pesant </a:t>
            </a:r>
            <a:r>
              <a:rPr lang="fr-FR" sz="1000" dirty="0" smtClean="0"/>
              <a:t>entre 1 et 1,5 kilogrammes .</a:t>
            </a:r>
          </a:p>
          <a:p>
            <a:pPr lvl="0"/>
            <a:endParaRPr lang="fr-FR" sz="1400" dirty="0" smtClean="0"/>
          </a:p>
          <a:p>
            <a:pPr marL="137160" lvl="0" indent="0">
              <a:buNone/>
            </a:pPr>
            <a:endParaRPr lang="fr-FR" sz="1400" dirty="0" smtClean="0"/>
          </a:p>
          <a:p>
            <a:r>
              <a:rPr lang="fr-FR" sz="1400" dirty="0" smtClean="0"/>
              <a:t>Couleurs :</a:t>
            </a:r>
            <a:r>
              <a:rPr lang="fr-FR" sz="1050" dirty="0" smtClean="0"/>
              <a:t>Couleurs variées.</a:t>
            </a:r>
          </a:p>
          <a:p>
            <a:pPr lvl="0"/>
            <a:endParaRPr lang="fr-FR" sz="1400" dirty="0" smtClean="0"/>
          </a:p>
          <a:p>
            <a:pPr marL="137160" lvl="0" indent="0">
              <a:buNone/>
            </a:pPr>
            <a:endParaRPr lang="fr-FR" sz="1400" dirty="0" smtClean="0"/>
          </a:p>
          <a:p>
            <a:r>
              <a:rPr lang="fr-FR" sz="1400" dirty="0" smtClean="0"/>
              <a:t>Forme :</a:t>
            </a:r>
            <a:r>
              <a:rPr lang="fr-FR" sz="1050" dirty="0" smtClean="0"/>
              <a:t>De forme </a:t>
            </a:r>
            <a:r>
              <a:rPr lang="fr-FR" sz="1050" dirty="0" smtClean="0"/>
              <a:t>à angles </a:t>
            </a:r>
            <a:r>
              <a:rPr lang="fr-FR" sz="1050" dirty="0" smtClean="0"/>
              <a:t>droits , parfois arrondis</a:t>
            </a:r>
            <a:r>
              <a:rPr lang="fr-FR" sz="1050" dirty="0" smtClean="0"/>
              <a:t>.</a:t>
            </a:r>
            <a:r>
              <a:rPr lang="fr-FR" sz="1050" dirty="0" smtClean="0"/>
              <a:t> Facile </a:t>
            </a:r>
            <a:r>
              <a:rPr lang="fr-FR" sz="1050" dirty="0" smtClean="0"/>
              <a:t>d’utilisation</a:t>
            </a:r>
            <a:endParaRPr lang="fr-FR" sz="1400" dirty="0" smtClean="0"/>
          </a:p>
          <a:p>
            <a:r>
              <a:rPr lang="fr-FR" sz="1400" dirty="0" smtClean="0"/>
              <a:t>Fonctions supposées  : </a:t>
            </a:r>
            <a:r>
              <a:rPr lang="fr-FR" dirty="0" smtClean="0"/>
              <a:t>On estime qu’il était utilisé pour tuer </a:t>
            </a:r>
            <a:r>
              <a:rPr lang="fr-FR" dirty="0"/>
              <a:t>les hommes laids. Les sectes de filles principalement </a:t>
            </a:r>
            <a:r>
              <a:rPr lang="fr-FR" dirty="0" smtClean="0"/>
              <a:t>étaient </a:t>
            </a:r>
            <a:r>
              <a:rPr lang="fr-FR" dirty="0"/>
              <a:t>fournis de cette arme, elle n’est pas légale et est très dangereuse.</a:t>
            </a:r>
          </a:p>
          <a:p>
            <a:pPr marL="137160" indent="0">
              <a:buNone/>
            </a:pPr>
            <a:endParaRPr lang="fr-FR" dirty="0"/>
          </a:p>
        </p:txBody>
      </p:sp>
      <p:pic>
        <p:nvPicPr>
          <p:cNvPr id="2050" name="Picture 2" descr="O:\c2d9\image du seche cheveux.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025" t="36573" r="8025"/>
          <a:stretch/>
        </p:blipFill>
        <p:spPr bwMode="auto">
          <a:xfrm>
            <a:off x="-215769" y="3094182"/>
            <a:ext cx="4028400" cy="19169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0960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dirty="0" smtClean="0"/>
              <a:t>Les pinces </a:t>
            </a:r>
            <a:r>
              <a:rPr lang="fr-FR" smtClean="0"/>
              <a:t>à manger</a:t>
            </a:r>
            <a:endParaRPr lang="fr-FR" dirty="0"/>
          </a:p>
        </p:txBody>
      </p:sp>
      <p:sp>
        <p:nvSpPr>
          <p:cNvPr id="4" name="Espace réservé du contenu 3"/>
          <p:cNvSpPr>
            <a:spLocks noGrp="1"/>
          </p:cNvSpPr>
          <p:nvPr>
            <p:ph sz="half" idx="2"/>
          </p:nvPr>
        </p:nvSpPr>
        <p:spPr>
          <a:xfrm>
            <a:off x="3923928" y="1196752"/>
            <a:ext cx="4762872" cy="4929411"/>
          </a:xfrm>
        </p:spPr>
        <p:txBody>
          <a:bodyPr>
            <a:normAutofit fontScale="92500"/>
          </a:bodyPr>
          <a:lstStyle/>
          <a:p>
            <a:pPr lvl="0"/>
            <a:r>
              <a:rPr lang="fr-FR" sz="1400" dirty="0" smtClean="0"/>
              <a:t>Matière(s</a:t>
            </a:r>
            <a:r>
              <a:rPr lang="fr-FR" sz="1400" dirty="0"/>
              <a:t>) </a:t>
            </a:r>
            <a:r>
              <a:rPr lang="fr-FR" sz="1400" dirty="0" smtClean="0"/>
              <a:t>: Fer.</a:t>
            </a:r>
          </a:p>
          <a:p>
            <a:pPr lvl="0"/>
            <a:endParaRPr lang="fr-FR" sz="1400" dirty="0"/>
          </a:p>
          <a:p>
            <a:pPr lvl="0"/>
            <a:r>
              <a:rPr lang="fr-FR" sz="1400" dirty="0"/>
              <a:t>Dimensions </a:t>
            </a:r>
            <a:r>
              <a:rPr lang="fr-FR" sz="1400" dirty="0" smtClean="0"/>
              <a:t>: 9x1,5 cm</a:t>
            </a:r>
          </a:p>
          <a:p>
            <a:pPr marL="137160" lvl="0" indent="0">
              <a:buNone/>
            </a:pPr>
            <a:endParaRPr lang="fr-FR" sz="1400" dirty="0"/>
          </a:p>
          <a:p>
            <a:pPr lvl="0"/>
            <a:r>
              <a:rPr lang="fr-FR" sz="1400" dirty="0" smtClean="0"/>
              <a:t>Couleurs : Gris argenté, oxydation marron/orange.</a:t>
            </a:r>
          </a:p>
          <a:p>
            <a:pPr marL="137160" lvl="0" indent="0">
              <a:buNone/>
            </a:pPr>
            <a:endParaRPr lang="fr-FR" sz="1400" dirty="0"/>
          </a:p>
          <a:p>
            <a:pPr lvl="0"/>
            <a:r>
              <a:rPr lang="fr-FR" sz="1400" dirty="0"/>
              <a:t>Forme </a:t>
            </a:r>
            <a:r>
              <a:rPr lang="fr-FR" sz="1400" dirty="0" smtClean="0"/>
              <a:t>: Divisée en deux branches, bout des branches courbées.</a:t>
            </a:r>
          </a:p>
          <a:p>
            <a:pPr marL="137160" lvl="0" indent="0">
              <a:buNone/>
            </a:pPr>
            <a:endParaRPr lang="fr-FR" sz="1400" dirty="0"/>
          </a:p>
          <a:p>
            <a:pPr lvl="0"/>
            <a:r>
              <a:rPr lang="fr-FR" sz="1400" dirty="0" smtClean="0"/>
              <a:t>Secteur de découverte</a:t>
            </a:r>
            <a:r>
              <a:rPr lang="fr-FR" sz="1400" dirty="0"/>
              <a:t> </a:t>
            </a:r>
            <a:r>
              <a:rPr lang="fr-FR" sz="1400" dirty="0" smtClean="0"/>
              <a:t>: D et B2.</a:t>
            </a:r>
          </a:p>
          <a:p>
            <a:pPr marL="137160" lvl="0" indent="0">
              <a:buNone/>
            </a:pPr>
            <a:endParaRPr lang="fr-FR" sz="1400" dirty="0"/>
          </a:p>
          <a:p>
            <a:r>
              <a:rPr lang="fr-FR" sz="1400" dirty="0" smtClean="0"/>
              <a:t>Environnement </a:t>
            </a:r>
            <a:r>
              <a:rPr lang="fr-FR" sz="1400" dirty="0"/>
              <a:t>des objets </a:t>
            </a:r>
            <a:r>
              <a:rPr lang="fr-FR" sz="1400" dirty="0" smtClean="0"/>
              <a:t>: Retrouvées à 98% près de cadavres féminins parmi d’autres petits objets se situant dans une trouss</a:t>
            </a:r>
            <a:r>
              <a:rPr lang="fr-FR" sz="1400" dirty="0"/>
              <a:t>e</a:t>
            </a:r>
            <a:endParaRPr lang="fr-FR" sz="1400" dirty="0" smtClean="0"/>
          </a:p>
          <a:p>
            <a:pPr marL="137160" indent="0">
              <a:buNone/>
            </a:pPr>
            <a:endParaRPr lang="fr-FR" sz="1400" dirty="0"/>
          </a:p>
          <a:p>
            <a:r>
              <a:rPr lang="fr-FR" sz="1400" dirty="0" smtClean="0"/>
              <a:t>Nombre d’objets découverts sur le site : Environ 50</a:t>
            </a:r>
          </a:p>
          <a:p>
            <a:pPr marL="137160" indent="0">
              <a:buNone/>
            </a:pPr>
            <a:endParaRPr lang="fr-FR" sz="1400" dirty="0" smtClean="0"/>
          </a:p>
          <a:p>
            <a:r>
              <a:rPr lang="fr-FR" sz="1400" dirty="0" smtClean="0"/>
              <a:t>Fonctions supposées </a:t>
            </a:r>
            <a:r>
              <a:rPr lang="fr-FR" sz="1400" dirty="0"/>
              <a:t> </a:t>
            </a:r>
            <a:r>
              <a:rPr lang="fr-FR" sz="1400" dirty="0" smtClean="0"/>
              <a:t>: </a:t>
            </a:r>
            <a:r>
              <a:rPr lang="fr-FR" sz="1400" dirty="0"/>
              <a:t>Outil qu’utilisaient les femmes pour se nourrir. Elles ne mangeaient peut-être pas la même chose que les hommes ou mangeaient des choses plus raffinées.</a:t>
            </a:r>
          </a:p>
          <a:p>
            <a:r>
              <a:rPr lang="fr-FR" sz="1400" dirty="0"/>
              <a:t> </a:t>
            </a:r>
          </a:p>
          <a:p>
            <a:endParaRPr lang="fr-FR" sz="1400" dirty="0"/>
          </a:p>
          <a:p>
            <a:endParaRPr lang="fr-FR" dirty="0"/>
          </a:p>
        </p:txBody>
      </p:sp>
      <p:pic>
        <p:nvPicPr>
          <p:cNvPr id="6" name="mainImage" descr="http://cailloutendre.unblog.net/caillou/pincepetite.jpg">
            <a:hlinkClick r:id="rId2" tgtFrame="&quot;_blank&quot;"/>
          </p:cNvPr>
          <p:cNvPicPr>
            <a:picLocks noGrp="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988840"/>
            <a:ext cx="3923928" cy="3240360"/>
          </a:xfrm>
          <a:prstGeom prst="rect">
            <a:avLst/>
          </a:prstGeom>
          <a:noFill/>
          <a:ln>
            <a:noFill/>
          </a:ln>
        </p:spPr>
      </p:pic>
    </p:spTree>
    <p:extLst>
      <p:ext uri="{BB962C8B-B14F-4D97-AF65-F5344CB8AC3E}">
        <p14:creationId xmlns:p14="http://schemas.microsoft.com/office/powerpoint/2010/main" xmlns="" val="3595912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dirty="0" smtClean="0"/>
              <a:t>La vision du passé </a:t>
            </a:r>
            <a:endParaRPr lang="fr-FR" dirty="0"/>
          </a:p>
        </p:txBody>
      </p:sp>
      <p:sp>
        <p:nvSpPr>
          <p:cNvPr id="3" name="Espace réservé du contenu 2"/>
          <p:cNvSpPr>
            <a:spLocks noGrp="1"/>
          </p:cNvSpPr>
          <p:nvPr>
            <p:ph sz="half" idx="1"/>
          </p:nvPr>
        </p:nvSpPr>
        <p:spPr>
          <a:xfrm>
            <a:off x="457200" y="1196752"/>
            <a:ext cx="3178696" cy="4929411"/>
          </a:xfrm>
        </p:spPr>
        <p:txBody>
          <a:bodyPr>
            <a:normAutofit/>
          </a:bodyPr>
          <a:lstStyle/>
          <a:p>
            <a:endParaRPr lang="fr-FR" dirty="0"/>
          </a:p>
        </p:txBody>
      </p:sp>
      <p:sp>
        <p:nvSpPr>
          <p:cNvPr id="4" name="Espace réservé du contenu 3"/>
          <p:cNvSpPr>
            <a:spLocks noGrp="1"/>
          </p:cNvSpPr>
          <p:nvPr>
            <p:ph sz="half" idx="2"/>
          </p:nvPr>
        </p:nvSpPr>
        <p:spPr>
          <a:xfrm>
            <a:off x="3923928" y="1196752"/>
            <a:ext cx="4762872" cy="4929411"/>
          </a:xfrm>
        </p:spPr>
        <p:txBody>
          <a:bodyPr>
            <a:normAutofit/>
          </a:bodyPr>
          <a:lstStyle/>
          <a:p>
            <a:pPr lvl="0"/>
            <a:r>
              <a:rPr lang="fr-FR" sz="1400" dirty="0" smtClean="0"/>
              <a:t>Matière(s</a:t>
            </a:r>
            <a:r>
              <a:rPr lang="fr-FR" sz="1400" dirty="0"/>
              <a:t>) </a:t>
            </a:r>
            <a:r>
              <a:rPr lang="fr-FR" sz="1400" dirty="0" smtClean="0"/>
              <a:t>: verre et plastique</a:t>
            </a:r>
          </a:p>
          <a:p>
            <a:pPr marL="137160" lvl="0" indent="0">
              <a:buNone/>
            </a:pPr>
            <a:endParaRPr lang="fr-FR" sz="1400" dirty="0"/>
          </a:p>
          <a:p>
            <a:pPr lvl="0"/>
            <a:r>
              <a:rPr lang="fr-FR" sz="1400" dirty="0"/>
              <a:t>Dimensions </a:t>
            </a:r>
            <a:r>
              <a:rPr lang="fr-FR" sz="1400" dirty="0" smtClean="0"/>
              <a:t>: 10/15 centimètres</a:t>
            </a:r>
          </a:p>
          <a:p>
            <a:pPr marL="137160" lvl="0" indent="0">
              <a:buNone/>
            </a:pPr>
            <a:endParaRPr lang="fr-FR" sz="1400" dirty="0"/>
          </a:p>
          <a:p>
            <a:pPr lvl="0"/>
            <a:r>
              <a:rPr lang="fr-FR" sz="1400" dirty="0" smtClean="0"/>
              <a:t>Couleurs : blanchâtre</a:t>
            </a:r>
          </a:p>
          <a:p>
            <a:pPr marL="137160" lvl="0" indent="0">
              <a:buNone/>
            </a:pPr>
            <a:endParaRPr lang="fr-FR" sz="1400" dirty="0"/>
          </a:p>
          <a:p>
            <a:pPr lvl="0"/>
            <a:r>
              <a:rPr lang="fr-FR" sz="1400" dirty="0"/>
              <a:t>Forme </a:t>
            </a:r>
            <a:r>
              <a:rPr lang="fr-FR" sz="1400" dirty="0" smtClean="0"/>
              <a:t>: cylindrique </a:t>
            </a:r>
          </a:p>
          <a:p>
            <a:pPr marL="137160" lvl="0" indent="0">
              <a:buNone/>
            </a:pPr>
            <a:endParaRPr lang="fr-FR" sz="1400" dirty="0"/>
          </a:p>
          <a:p>
            <a:pPr lvl="0"/>
            <a:r>
              <a:rPr lang="fr-FR" sz="1400" dirty="0" smtClean="0"/>
              <a:t>Secteur de découverte</a:t>
            </a:r>
            <a:r>
              <a:rPr lang="fr-FR" sz="1400" dirty="0"/>
              <a:t> </a:t>
            </a:r>
            <a:r>
              <a:rPr lang="fr-FR" sz="1400" dirty="0" smtClean="0"/>
              <a:t>: un peu au sud de la structure B2 </a:t>
            </a:r>
          </a:p>
          <a:p>
            <a:pPr marL="137160" lvl="0" indent="0">
              <a:buNone/>
            </a:pPr>
            <a:endParaRPr lang="fr-FR" sz="1400" dirty="0"/>
          </a:p>
          <a:p>
            <a:r>
              <a:rPr lang="fr-FR" sz="1400" dirty="0" smtClean="0"/>
              <a:t>Environnement </a:t>
            </a:r>
            <a:r>
              <a:rPr lang="fr-FR" sz="1400" dirty="0"/>
              <a:t>des objets </a:t>
            </a:r>
            <a:r>
              <a:rPr lang="fr-FR" sz="1400" dirty="0" smtClean="0"/>
              <a:t>: bouts </a:t>
            </a:r>
            <a:r>
              <a:rPr lang="fr-FR" sz="1400" smtClean="0"/>
              <a:t>de verre </a:t>
            </a:r>
            <a:endParaRPr lang="fr-FR" sz="1400" dirty="0" smtClean="0"/>
          </a:p>
          <a:p>
            <a:pPr marL="137160" indent="0">
              <a:buNone/>
            </a:pPr>
            <a:endParaRPr lang="fr-FR" sz="1400" dirty="0"/>
          </a:p>
          <a:p>
            <a:r>
              <a:rPr lang="fr-FR" sz="1400" dirty="0" smtClean="0"/>
              <a:t>Nombre d’objets découverts sur le site : 20</a:t>
            </a:r>
          </a:p>
          <a:p>
            <a:pPr marL="137160" indent="0">
              <a:buNone/>
            </a:pPr>
            <a:endParaRPr lang="fr-FR" sz="1400" dirty="0" smtClean="0"/>
          </a:p>
          <a:p>
            <a:r>
              <a:rPr lang="fr-FR" sz="1400" dirty="0" smtClean="0"/>
              <a:t>Fonctions supposées </a:t>
            </a:r>
            <a:r>
              <a:rPr lang="fr-FR" sz="1400" dirty="0"/>
              <a:t> </a:t>
            </a:r>
            <a:r>
              <a:rPr lang="fr-FR" sz="1400" dirty="0" smtClean="0"/>
              <a:t>: voir l’avenir .</a:t>
            </a:r>
            <a:endParaRPr lang="fr-FR" sz="1400" dirty="0"/>
          </a:p>
          <a:p>
            <a:endParaRPr lang="fr-FR"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6424" y="4437112"/>
            <a:ext cx="2432270" cy="1368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8414" y="2564904"/>
            <a:ext cx="2608290" cy="1467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86663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dirty="0" smtClean="0"/>
              <a:t>Le vert ça pique !</a:t>
            </a:r>
            <a:endParaRPr lang="fr-FR" dirty="0"/>
          </a:p>
        </p:txBody>
      </p:sp>
      <p:sp>
        <p:nvSpPr>
          <p:cNvPr id="13315" name="Espace réservé du contenu 2"/>
          <p:cNvSpPr>
            <a:spLocks noGrp="1"/>
          </p:cNvSpPr>
          <p:nvPr>
            <p:ph idx="1"/>
          </p:nvPr>
        </p:nvSpPr>
        <p:spPr>
          <a:xfrm>
            <a:off x="468313" y="1268413"/>
            <a:ext cx="8218487" cy="5329237"/>
          </a:xfrm>
        </p:spPr>
        <p:txBody>
          <a:bodyPr>
            <a:normAutofit fontScale="92500" lnSpcReduction="10000"/>
          </a:bodyPr>
          <a:lstStyle/>
          <a:p>
            <a:pPr eaLnBrk="1" hangingPunct="1"/>
            <a:r>
              <a:rPr lang="fr-FR" dirty="0" smtClean="0"/>
              <a:t>C’est ce qu’on </a:t>
            </a:r>
            <a:r>
              <a:rPr lang="fr-FR" dirty="0" smtClean="0"/>
              <a:t>a constaté </a:t>
            </a:r>
            <a:r>
              <a:rPr lang="fr-FR" dirty="0" smtClean="0"/>
              <a:t>les archéologues après avoir fouillé les infrastructures et manipulé une drôle de plante.</a:t>
            </a:r>
          </a:p>
          <a:p>
            <a:pPr eaLnBrk="1" hangingPunct="1"/>
            <a:endParaRPr lang="fr-FR" sz="1800" u="sng" dirty="0" smtClean="0"/>
          </a:p>
          <a:p>
            <a:pPr eaLnBrk="1" hangingPunct="1"/>
            <a:r>
              <a:rPr lang="fr-FR" u="sng" dirty="0" smtClean="0"/>
              <a:t>Constatations :</a:t>
            </a:r>
          </a:p>
          <a:p>
            <a:pPr eaLnBrk="1" hangingPunct="1"/>
            <a:r>
              <a:rPr lang="fr-FR" dirty="0" smtClean="0"/>
              <a:t>Caractéristiques:</a:t>
            </a:r>
          </a:p>
          <a:p>
            <a:pPr eaLnBrk="1" hangingPunct="1"/>
            <a:r>
              <a:rPr lang="fr-FR" dirty="0" smtClean="0"/>
              <a:t>- Matière(s) : Végétale.</a:t>
            </a:r>
          </a:p>
          <a:p>
            <a:pPr eaLnBrk="1" hangingPunct="1"/>
            <a:r>
              <a:rPr lang="fr-FR" dirty="0" smtClean="0"/>
              <a:t>- Dimensions : 50 centimètres à 1 mètre.</a:t>
            </a:r>
          </a:p>
          <a:p>
            <a:pPr eaLnBrk="1" hangingPunct="1"/>
            <a:r>
              <a:rPr lang="fr-FR" dirty="0" smtClean="0"/>
              <a:t>- Couleur : Vert</a:t>
            </a:r>
          </a:p>
          <a:p>
            <a:pPr eaLnBrk="1" hangingPunct="1"/>
            <a:r>
              <a:rPr lang="fr-FR" dirty="0" smtClean="0"/>
              <a:t>- Forme : Irrégulière </a:t>
            </a:r>
          </a:p>
          <a:p>
            <a:pPr eaLnBrk="1" hangingPunct="1"/>
            <a:r>
              <a:rPr lang="fr-FR" dirty="0" smtClean="0"/>
              <a:t>- Autres : Plante urticante</a:t>
            </a:r>
          </a:p>
          <a:p>
            <a:pPr eaLnBrk="1" hangingPunct="1"/>
            <a:endParaRPr lang="fr-FR" dirty="0" smtClean="0"/>
          </a:p>
        </p:txBody>
      </p:sp>
    </p:spTree>
    <p:extLst>
      <p:ext uri="{BB962C8B-B14F-4D97-AF65-F5344CB8AC3E}">
        <p14:creationId xmlns:p14="http://schemas.microsoft.com/office/powerpoint/2010/main" xmlns="" val="163430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endParaRPr lang="fr-FR" dirty="0"/>
          </a:p>
        </p:txBody>
      </p:sp>
      <p:sp>
        <p:nvSpPr>
          <p:cNvPr id="3" name="Espace réservé du contenu 2"/>
          <p:cNvSpPr>
            <a:spLocks noGrp="1"/>
          </p:cNvSpPr>
          <p:nvPr>
            <p:ph sz="half" idx="1"/>
          </p:nvPr>
        </p:nvSpPr>
        <p:spPr>
          <a:xfrm>
            <a:off x="457200" y="1196752"/>
            <a:ext cx="3178696" cy="4929411"/>
          </a:xfrm>
        </p:spPr>
        <p:txBody>
          <a:bodyPr>
            <a:normAutofit/>
          </a:bodyPr>
          <a:lstStyle/>
          <a:p>
            <a:endParaRPr lang="fr-FR" dirty="0"/>
          </a:p>
        </p:txBody>
      </p:sp>
      <p:sp>
        <p:nvSpPr>
          <p:cNvPr id="4" name="Espace réservé du contenu 3"/>
          <p:cNvSpPr>
            <a:spLocks noGrp="1"/>
          </p:cNvSpPr>
          <p:nvPr>
            <p:ph sz="half" idx="2"/>
          </p:nvPr>
        </p:nvSpPr>
        <p:spPr>
          <a:xfrm>
            <a:off x="3923928" y="1196752"/>
            <a:ext cx="4762872" cy="4929411"/>
          </a:xfrm>
        </p:spPr>
        <p:txBody>
          <a:bodyPr>
            <a:normAutofit/>
          </a:bodyPr>
          <a:lstStyle/>
          <a:p>
            <a:pPr lvl="0"/>
            <a:r>
              <a:rPr lang="fr-FR" sz="1400" dirty="0" smtClean="0"/>
              <a:t>Matière(s</a:t>
            </a:r>
            <a:r>
              <a:rPr lang="fr-FR" sz="1400" dirty="0"/>
              <a:t>) </a:t>
            </a:r>
            <a:r>
              <a:rPr lang="fr-FR" sz="1400" dirty="0" smtClean="0"/>
              <a:t>:</a:t>
            </a:r>
          </a:p>
          <a:p>
            <a:pPr marL="137160" lvl="0" indent="0">
              <a:buNone/>
            </a:pPr>
            <a:endParaRPr lang="fr-FR" sz="1400" dirty="0"/>
          </a:p>
          <a:p>
            <a:pPr lvl="0"/>
            <a:r>
              <a:rPr lang="fr-FR" sz="1400" dirty="0"/>
              <a:t>Dimensions </a:t>
            </a:r>
            <a:r>
              <a:rPr lang="fr-FR" sz="1400" dirty="0" smtClean="0"/>
              <a:t>:</a:t>
            </a:r>
          </a:p>
          <a:p>
            <a:pPr marL="137160" lvl="0" indent="0">
              <a:buNone/>
            </a:pPr>
            <a:endParaRPr lang="fr-FR" sz="1400" dirty="0"/>
          </a:p>
          <a:p>
            <a:pPr lvl="0"/>
            <a:r>
              <a:rPr lang="fr-FR" sz="1400" dirty="0" smtClean="0"/>
              <a:t>Couleurs :</a:t>
            </a:r>
          </a:p>
          <a:p>
            <a:pPr marL="137160" lvl="0" indent="0">
              <a:buNone/>
            </a:pPr>
            <a:endParaRPr lang="fr-FR" sz="1400" dirty="0"/>
          </a:p>
          <a:p>
            <a:pPr lvl="0"/>
            <a:r>
              <a:rPr lang="fr-FR" sz="1400" dirty="0"/>
              <a:t>Forme </a:t>
            </a:r>
            <a:r>
              <a:rPr lang="fr-FR" sz="1400" dirty="0" smtClean="0"/>
              <a:t>:</a:t>
            </a:r>
          </a:p>
          <a:p>
            <a:pPr marL="137160" lvl="0" indent="0">
              <a:buNone/>
            </a:pPr>
            <a:endParaRPr lang="fr-FR" sz="1400" dirty="0"/>
          </a:p>
          <a:p>
            <a:pPr lvl="0"/>
            <a:r>
              <a:rPr lang="fr-FR" sz="1400" dirty="0" smtClean="0"/>
              <a:t>Secteur de découverte</a:t>
            </a:r>
            <a:r>
              <a:rPr lang="fr-FR" sz="1400" dirty="0"/>
              <a:t> </a:t>
            </a:r>
            <a:r>
              <a:rPr lang="fr-FR" sz="1400" dirty="0" smtClean="0"/>
              <a:t>:</a:t>
            </a:r>
          </a:p>
          <a:p>
            <a:pPr marL="137160" lvl="0" indent="0">
              <a:buNone/>
            </a:pPr>
            <a:endParaRPr lang="fr-FR" sz="1400" dirty="0"/>
          </a:p>
          <a:p>
            <a:r>
              <a:rPr lang="fr-FR" sz="1400" dirty="0" smtClean="0"/>
              <a:t>Environnement </a:t>
            </a:r>
            <a:r>
              <a:rPr lang="fr-FR" sz="1400" dirty="0"/>
              <a:t>des objets </a:t>
            </a:r>
            <a:r>
              <a:rPr lang="fr-FR" sz="1400" dirty="0" smtClean="0"/>
              <a:t>:</a:t>
            </a:r>
          </a:p>
          <a:p>
            <a:pPr marL="137160" indent="0">
              <a:buNone/>
            </a:pPr>
            <a:endParaRPr lang="fr-FR" sz="1400" dirty="0"/>
          </a:p>
          <a:p>
            <a:r>
              <a:rPr lang="fr-FR" sz="1400" dirty="0" err="1" smtClean="0"/>
              <a:t>Nbre</a:t>
            </a:r>
            <a:r>
              <a:rPr lang="fr-FR" sz="1400" dirty="0" smtClean="0"/>
              <a:t> d’objets découverts sur le site :</a:t>
            </a:r>
          </a:p>
          <a:p>
            <a:pPr marL="137160" indent="0">
              <a:buNone/>
            </a:pPr>
            <a:endParaRPr lang="fr-FR" sz="1400" dirty="0" smtClean="0"/>
          </a:p>
          <a:p>
            <a:r>
              <a:rPr lang="fr-FR" sz="1400" dirty="0" smtClean="0"/>
              <a:t>Fonctions supposées </a:t>
            </a:r>
            <a:r>
              <a:rPr lang="fr-FR" sz="1400" dirty="0"/>
              <a:t> :</a:t>
            </a:r>
          </a:p>
          <a:p>
            <a:endParaRPr lang="fr-F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599" y="1196753"/>
            <a:ext cx="2342155" cy="4944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3821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endParaRPr lang="fr-FR" dirty="0"/>
          </a:p>
        </p:txBody>
      </p:sp>
      <p:sp>
        <p:nvSpPr>
          <p:cNvPr id="3" name="Espace réservé du contenu 2"/>
          <p:cNvSpPr>
            <a:spLocks noGrp="1"/>
          </p:cNvSpPr>
          <p:nvPr>
            <p:ph sz="half" idx="1"/>
          </p:nvPr>
        </p:nvSpPr>
        <p:spPr>
          <a:xfrm>
            <a:off x="457200" y="1196752"/>
            <a:ext cx="3178696" cy="4929411"/>
          </a:xfrm>
        </p:spPr>
        <p:txBody>
          <a:bodyPr>
            <a:normAutofit/>
          </a:bodyPr>
          <a:lstStyle/>
          <a:p>
            <a:endParaRPr lang="fr-FR" dirty="0"/>
          </a:p>
        </p:txBody>
      </p:sp>
      <p:sp>
        <p:nvSpPr>
          <p:cNvPr id="4" name="Espace réservé du contenu 3"/>
          <p:cNvSpPr>
            <a:spLocks noGrp="1"/>
          </p:cNvSpPr>
          <p:nvPr>
            <p:ph sz="half" idx="2"/>
          </p:nvPr>
        </p:nvSpPr>
        <p:spPr>
          <a:xfrm>
            <a:off x="3923928" y="1196752"/>
            <a:ext cx="4762872" cy="4929411"/>
          </a:xfrm>
        </p:spPr>
        <p:txBody>
          <a:bodyPr>
            <a:normAutofit/>
          </a:bodyPr>
          <a:lstStyle/>
          <a:p>
            <a:pPr lvl="0"/>
            <a:r>
              <a:rPr lang="fr-FR" sz="1400" dirty="0" smtClean="0"/>
              <a:t>Matière(s</a:t>
            </a:r>
            <a:r>
              <a:rPr lang="fr-FR" sz="1400" dirty="0"/>
              <a:t>) </a:t>
            </a:r>
            <a:r>
              <a:rPr lang="fr-FR" sz="1400" dirty="0" smtClean="0"/>
              <a:t>:</a:t>
            </a:r>
          </a:p>
          <a:p>
            <a:pPr marL="137160" lvl="0" indent="0">
              <a:buNone/>
            </a:pPr>
            <a:endParaRPr lang="fr-FR" sz="1400" dirty="0"/>
          </a:p>
          <a:p>
            <a:pPr lvl="0"/>
            <a:r>
              <a:rPr lang="fr-FR" sz="1400" dirty="0"/>
              <a:t>Dimensions </a:t>
            </a:r>
            <a:r>
              <a:rPr lang="fr-FR" sz="1400" dirty="0" smtClean="0"/>
              <a:t>:</a:t>
            </a:r>
          </a:p>
          <a:p>
            <a:pPr marL="137160" lvl="0" indent="0">
              <a:buNone/>
            </a:pPr>
            <a:endParaRPr lang="fr-FR" sz="1400" dirty="0"/>
          </a:p>
          <a:p>
            <a:pPr lvl="0"/>
            <a:r>
              <a:rPr lang="fr-FR" sz="1400" dirty="0" smtClean="0"/>
              <a:t>Couleurs :</a:t>
            </a:r>
          </a:p>
          <a:p>
            <a:pPr marL="137160" lvl="0" indent="0">
              <a:buNone/>
            </a:pPr>
            <a:endParaRPr lang="fr-FR" sz="1400" dirty="0"/>
          </a:p>
          <a:p>
            <a:pPr lvl="0"/>
            <a:r>
              <a:rPr lang="fr-FR" sz="1400" dirty="0"/>
              <a:t>Forme </a:t>
            </a:r>
            <a:r>
              <a:rPr lang="fr-FR" sz="1400" dirty="0" smtClean="0"/>
              <a:t>:</a:t>
            </a:r>
          </a:p>
          <a:p>
            <a:pPr marL="137160" lvl="0" indent="0">
              <a:buNone/>
            </a:pPr>
            <a:endParaRPr lang="fr-FR" sz="1400" dirty="0"/>
          </a:p>
          <a:p>
            <a:pPr lvl="0"/>
            <a:r>
              <a:rPr lang="fr-FR" sz="1400" dirty="0" smtClean="0"/>
              <a:t>Secteur de découverte</a:t>
            </a:r>
            <a:r>
              <a:rPr lang="fr-FR" sz="1400" dirty="0"/>
              <a:t> </a:t>
            </a:r>
            <a:r>
              <a:rPr lang="fr-FR" sz="1400" dirty="0" smtClean="0"/>
              <a:t>:</a:t>
            </a:r>
          </a:p>
          <a:p>
            <a:pPr marL="137160" lvl="0" indent="0">
              <a:buNone/>
            </a:pPr>
            <a:endParaRPr lang="fr-FR" sz="1400" dirty="0"/>
          </a:p>
          <a:p>
            <a:r>
              <a:rPr lang="fr-FR" sz="1400" dirty="0" smtClean="0"/>
              <a:t>Environnement </a:t>
            </a:r>
            <a:r>
              <a:rPr lang="fr-FR" sz="1400" dirty="0"/>
              <a:t>des objets </a:t>
            </a:r>
            <a:r>
              <a:rPr lang="fr-FR" sz="1400" dirty="0" smtClean="0"/>
              <a:t>:</a:t>
            </a:r>
          </a:p>
          <a:p>
            <a:pPr marL="137160" indent="0">
              <a:buNone/>
            </a:pPr>
            <a:endParaRPr lang="fr-FR" sz="1400" dirty="0"/>
          </a:p>
          <a:p>
            <a:r>
              <a:rPr lang="fr-FR" sz="1400" dirty="0" err="1" smtClean="0"/>
              <a:t>Nbre</a:t>
            </a:r>
            <a:r>
              <a:rPr lang="fr-FR" sz="1400" dirty="0" smtClean="0"/>
              <a:t> d’objets découverts sur le site :</a:t>
            </a:r>
          </a:p>
          <a:p>
            <a:pPr marL="137160" indent="0">
              <a:buNone/>
            </a:pPr>
            <a:endParaRPr lang="fr-FR" sz="1400" dirty="0" smtClean="0"/>
          </a:p>
          <a:p>
            <a:r>
              <a:rPr lang="fr-FR" sz="1400" dirty="0" smtClean="0"/>
              <a:t>Fonctions supposées </a:t>
            </a:r>
            <a:r>
              <a:rPr lang="fr-FR" sz="1400" dirty="0"/>
              <a:t> :</a:t>
            </a:r>
          </a:p>
          <a:p>
            <a:endParaRPr lang="fr-F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1988840"/>
            <a:ext cx="2692473" cy="3096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3821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endParaRPr lang="fr-FR" dirty="0"/>
          </a:p>
        </p:txBody>
      </p:sp>
      <p:sp>
        <p:nvSpPr>
          <p:cNvPr id="4" name="Espace réservé du contenu 3"/>
          <p:cNvSpPr>
            <a:spLocks noGrp="1"/>
          </p:cNvSpPr>
          <p:nvPr>
            <p:ph sz="half" idx="2"/>
          </p:nvPr>
        </p:nvSpPr>
        <p:spPr>
          <a:xfrm>
            <a:off x="3923928" y="1196752"/>
            <a:ext cx="4762872" cy="4929411"/>
          </a:xfrm>
        </p:spPr>
        <p:txBody>
          <a:bodyPr>
            <a:normAutofit/>
          </a:bodyPr>
          <a:lstStyle/>
          <a:p>
            <a:pPr lvl="0"/>
            <a:r>
              <a:rPr lang="fr-FR" sz="1400" dirty="0" smtClean="0"/>
              <a:t>Matière(s</a:t>
            </a:r>
            <a:r>
              <a:rPr lang="fr-FR" sz="1400" dirty="0"/>
              <a:t>) </a:t>
            </a:r>
            <a:r>
              <a:rPr lang="fr-FR" sz="1400" dirty="0" smtClean="0"/>
              <a:t>:</a:t>
            </a:r>
          </a:p>
          <a:p>
            <a:pPr marL="137160" lvl="0" indent="0">
              <a:buNone/>
            </a:pPr>
            <a:endParaRPr lang="fr-FR" sz="1400" dirty="0"/>
          </a:p>
          <a:p>
            <a:pPr lvl="0"/>
            <a:r>
              <a:rPr lang="fr-FR" sz="1400" dirty="0"/>
              <a:t>Dimensions </a:t>
            </a:r>
            <a:r>
              <a:rPr lang="fr-FR" sz="1400" dirty="0" smtClean="0"/>
              <a:t>:</a:t>
            </a:r>
          </a:p>
          <a:p>
            <a:pPr marL="137160" lvl="0" indent="0">
              <a:buNone/>
            </a:pPr>
            <a:endParaRPr lang="fr-FR" sz="1400" dirty="0"/>
          </a:p>
          <a:p>
            <a:pPr lvl="0"/>
            <a:r>
              <a:rPr lang="fr-FR" sz="1400" dirty="0" smtClean="0"/>
              <a:t>Couleurs :</a:t>
            </a:r>
          </a:p>
          <a:p>
            <a:pPr marL="137160" lvl="0" indent="0">
              <a:buNone/>
            </a:pPr>
            <a:endParaRPr lang="fr-FR" sz="1400" dirty="0"/>
          </a:p>
          <a:p>
            <a:pPr lvl="0"/>
            <a:r>
              <a:rPr lang="fr-FR" sz="1400" dirty="0"/>
              <a:t>Forme </a:t>
            </a:r>
            <a:r>
              <a:rPr lang="fr-FR" sz="1400" dirty="0" smtClean="0"/>
              <a:t>:</a:t>
            </a:r>
          </a:p>
          <a:p>
            <a:pPr marL="137160" lvl="0" indent="0">
              <a:buNone/>
            </a:pPr>
            <a:endParaRPr lang="fr-FR" sz="1400" dirty="0"/>
          </a:p>
          <a:p>
            <a:pPr lvl="0"/>
            <a:r>
              <a:rPr lang="fr-FR" sz="1400" dirty="0" smtClean="0"/>
              <a:t>Secteur de découverte</a:t>
            </a:r>
            <a:r>
              <a:rPr lang="fr-FR" sz="1400" dirty="0"/>
              <a:t> </a:t>
            </a:r>
            <a:r>
              <a:rPr lang="fr-FR" sz="1400" dirty="0" smtClean="0"/>
              <a:t>:</a:t>
            </a:r>
          </a:p>
          <a:p>
            <a:pPr marL="137160" lvl="0" indent="0">
              <a:buNone/>
            </a:pPr>
            <a:endParaRPr lang="fr-FR" sz="1400" dirty="0"/>
          </a:p>
          <a:p>
            <a:r>
              <a:rPr lang="fr-FR" sz="1400" dirty="0" smtClean="0"/>
              <a:t>Environnement </a:t>
            </a:r>
            <a:r>
              <a:rPr lang="fr-FR" sz="1400" dirty="0"/>
              <a:t>des objets </a:t>
            </a:r>
            <a:r>
              <a:rPr lang="fr-FR" sz="1400" dirty="0" smtClean="0"/>
              <a:t>:</a:t>
            </a:r>
          </a:p>
          <a:p>
            <a:pPr marL="137160" indent="0">
              <a:buNone/>
            </a:pPr>
            <a:endParaRPr lang="fr-FR" sz="1400" dirty="0"/>
          </a:p>
          <a:p>
            <a:r>
              <a:rPr lang="fr-FR" sz="1400" dirty="0" err="1" smtClean="0"/>
              <a:t>Nbre</a:t>
            </a:r>
            <a:r>
              <a:rPr lang="fr-FR" sz="1400" dirty="0" smtClean="0"/>
              <a:t> d’objets découverts sur le site :</a:t>
            </a:r>
          </a:p>
          <a:p>
            <a:pPr marL="137160" indent="0">
              <a:buNone/>
            </a:pPr>
            <a:endParaRPr lang="fr-FR" sz="1400" dirty="0" smtClean="0"/>
          </a:p>
          <a:p>
            <a:r>
              <a:rPr lang="fr-FR" sz="1400" dirty="0" smtClean="0"/>
              <a:t>Fonctions supposées </a:t>
            </a:r>
            <a:r>
              <a:rPr lang="fr-FR" sz="1400" dirty="0"/>
              <a:t> :</a:t>
            </a:r>
          </a:p>
          <a:p>
            <a:endParaRPr lang="fr-FR" dirty="0"/>
          </a:p>
        </p:txBody>
      </p:sp>
      <p:pic>
        <p:nvPicPr>
          <p:cNvPr id="307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1661" y="1484784"/>
            <a:ext cx="2414533" cy="3606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3821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endParaRPr lang="fr-FR" dirty="0"/>
          </a:p>
        </p:txBody>
      </p:sp>
      <p:sp>
        <p:nvSpPr>
          <p:cNvPr id="4" name="Espace réservé du contenu 3"/>
          <p:cNvSpPr>
            <a:spLocks noGrp="1"/>
          </p:cNvSpPr>
          <p:nvPr>
            <p:ph sz="half" idx="2"/>
          </p:nvPr>
        </p:nvSpPr>
        <p:spPr>
          <a:xfrm>
            <a:off x="3923928" y="1196752"/>
            <a:ext cx="4762872" cy="4929411"/>
          </a:xfrm>
        </p:spPr>
        <p:txBody>
          <a:bodyPr>
            <a:normAutofit/>
          </a:bodyPr>
          <a:lstStyle/>
          <a:p>
            <a:pPr lvl="0"/>
            <a:r>
              <a:rPr lang="fr-FR" sz="1400" dirty="0" smtClean="0"/>
              <a:t>Matière(s</a:t>
            </a:r>
            <a:r>
              <a:rPr lang="fr-FR" sz="1400" dirty="0"/>
              <a:t>) </a:t>
            </a:r>
            <a:r>
              <a:rPr lang="fr-FR" sz="1400" dirty="0" smtClean="0"/>
              <a:t>:</a:t>
            </a:r>
          </a:p>
          <a:p>
            <a:pPr marL="137160" lvl="0" indent="0">
              <a:buNone/>
            </a:pPr>
            <a:endParaRPr lang="fr-FR" sz="1400" dirty="0"/>
          </a:p>
          <a:p>
            <a:pPr lvl="0"/>
            <a:r>
              <a:rPr lang="fr-FR" sz="1400" dirty="0"/>
              <a:t>Dimensions </a:t>
            </a:r>
            <a:r>
              <a:rPr lang="fr-FR" sz="1400" dirty="0" smtClean="0"/>
              <a:t>:</a:t>
            </a:r>
          </a:p>
          <a:p>
            <a:pPr marL="137160" lvl="0" indent="0">
              <a:buNone/>
            </a:pPr>
            <a:endParaRPr lang="fr-FR" sz="1400" dirty="0"/>
          </a:p>
          <a:p>
            <a:pPr lvl="0"/>
            <a:r>
              <a:rPr lang="fr-FR" sz="1400" dirty="0" smtClean="0"/>
              <a:t>Couleurs :</a:t>
            </a:r>
          </a:p>
          <a:p>
            <a:pPr marL="137160" lvl="0" indent="0">
              <a:buNone/>
            </a:pPr>
            <a:endParaRPr lang="fr-FR" sz="1400" dirty="0"/>
          </a:p>
          <a:p>
            <a:pPr lvl="0"/>
            <a:r>
              <a:rPr lang="fr-FR" sz="1400" dirty="0"/>
              <a:t>Forme </a:t>
            </a:r>
            <a:r>
              <a:rPr lang="fr-FR" sz="1400" dirty="0" smtClean="0"/>
              <a:t>:</a:t>
            </a:r>
          </a:p>
          <a:p>
            <a:pPr marL="137160" lvl="0" indent="0">
              <a:buNone/>
            </a:pPr>
            <a:endParaRPr lang="fr-FR" sz="1400" dirty="0"/>
          </a:p>
          <a:p>
            <a:pPr lvl="0"/>
            <a:r>
              <a:rPr lang="fr-FR" sz="1400" dirty="0" smtClean="0"/>
              <a:t>Secteur de découverte</a:t>
            </a:r>
            <a:r>
              <a:rPr lang="fr-FR" sz="1400" dirty="0"/>
              <a:t> </a:t>
            </a:r>
            <a:r>
              <a:rPr lang="fr-FR" sz="1400" dirty="0" smtClean="0"/>
              <a:t>:</a:t>
            </a:r>
          </a:p>
          <a:p>
            <a:pPr marL="137160" lvl="0" indent="0">
              <a:buNone/>
            </a:pPr>
            <a:endParaRPr lang="fr-FR" sz="1400" dirty="0"/>
          </a:p>
          <a:p>
            <a:r>
              <a:rPr lang="fr-FR" sz="1400" dirty="0" smtClean="0"/>
              <a:t>Environnement </a:t>
            </a:r>
            <a:r>
              <a:rPr lang="fr-FR" sz="1400" dirty="0"/>
              <a:t>des objets </a:t>
            </a:r>
            <a:r>
              <a:rPr lang="fr-FR" sz="1400" dirty="0" smtClean="0"/>
              <a:t>:</a:t>
            </a:r>
          </a:p>
          <a:p>
            <a:pPr marL="137160" indent="0">
              <a:buNone/>
            </a:pPr>
            <a:endParaRPr lang="fr-FR" sz="1400" dirty="0"/>
          </a:p>
          <a:p>
            <a:r>
              <a:rPr lang="fr-FR" sz="1400" dirty="0" err="1" smtClean="0"/>
              <a:t>Nbre</a:t>
            </a:r>
            <a:r>
              <a:rPr lang="fr-FR" sz="1400" dirty="0" smtClean="0"/>
              <a:t> d’objets découverts sur le site :</a:t>
            </a:r>
          </a:p>
          <a:p>
            <a:pPr marL="137160" indent="0">
              <a:buNone/>
            </a:pPr>
            <a:endParaRPr lang="fr-FR" sz="1400" dirty="0" smtClean="0"/>
          </a:p>
          <a:p>
            <a:r>
              <a:rPr lang="fr-FR" sz="1400" dirty="0" smtClean="0"/>
              <a:t>Fonctions supposées </a:t>
            </a:r>
            <a:r>
              <a:rPr lang="fr-FR" sz="1400" dirty="0"/>
              <a:t> :</a:t>
            </a:r>
          </a:p>
          <a:p>
            <a:endParaRPr lang="fr-FR" dirty="0"/>
          </a:p>
        </p:txBody>
      </p:sp>
      <p:sp>
        <p:nvSpPr>
          <p:cNvPr id="5" name="Espace réservé du contenu 4"/>
          <p:cNvSpPr>
            <a:spLocks noGrp="1"/>
          </p:cNvSpPr>
          <p:nvPr>
            <p:ph sz="half" idx="1"/>
          </p:nvPr>
        </p:nvSpPr>
        <p:spPr/>
        <p:txBody>
          <a:bodyPr/>
          <a:lstStyle/>
          <a:p>
            <a:endParaRPr lang="fr-FR" dirty="0"/>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1882301"/>
            <a:ext cx="2304256" cy="376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3821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départ</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pPr algn="just">
              <a:buNone/>
            </a:pPr>
            <a:r>
              <a:rPr lang="fr-FR" dirty="0" smtClean="0"/>
              <a:t>Notre civilisation est née il y 500 ans lorsque quelques colons décidèrent de quitter la Terre pour échapper aux guerres et aux crises climatiques du 21</a:t>
            </a:r>
            <a:r>
              <a:rPr lang="fr-FR" baseline="30000" dirty="0" smtClean="0"/>
              <a:t>ème</a:t>
            </a:r>
            <a:r>
              <a:rPr lang="fr-FR" dirty="0" smtClean="0"/>
              <a:t> siècle. Quelques années plus tard, l’espèce humaine devait entièrement disparaître. Nos ancêtres, seuls survivants, décidèrent d’oublier la Terre et son lot de malheurs et effacèrent les traces de leur passé et ils établirent sur Gaïa, leur nouvelle terre une société plus égalitaire, pacifique et respectueuse de son environnement. </a:t>
            </a:r>
          </a:p>
          <a:p>
            <a:pPr>
              <a:buNone/>
            </a:pP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endParaRPr lang="fr-FR" dirty="0"/>
          </a:p>
        </p:txBody>
      </p:sp>
      <p:sp>
        <p:nvSpPr>
          <p:cNvPr id="3" name="Espace réservé du contenu 2"/>
          <p:cNvSpPr>
            <a:spLocks noGrp="1"/>
          </p:cNvSpPr>
          <p:nvPr>
            <p:ph sz="half" idx="1"/>
          </p:nvPr>
        </p:nvSpPr>
        <p:spPr>
          <a:xfrm>
            <a:off x="457200" y="1196752"/>
            <a:ext cx="3178696" cy="4929411"/>
          </a:xfrm>
        </p:spPr>
        <p:txBody>
          <a:bodyPr>
            <a:normAutofit/>
          </a:bodyPr>
          <a:lstStyle/>
          <a:p>
            <a:endParaRPr lang="fr-FR" dirty="0"/>
          </a:p>
        </p:txBody>
      </p:sp>
      <p:sp>
        <p:nvSpPr>
          <p:cNvPr id="4" name="Espace réservé du contenu 3"/>
          <p:cNvSpPr>
            <a:spLocks noGrp="1"/>
          </p:cNvSpPr>
          <p:nvPr>
            <p:ph sz="half" idx="2"/>
          </p:nvPr>
        </p:nvSpPr>
        <p:spPr>
          <a:xfrm>
            <a:off x="3923928" y="1196752"/>
            <a:ext cx="4762872" cy="4929411"/>
          </a:xfrm>
        </p:spPr>
        <p:txBody>
          <a:bodyPr>
            <a:normAutofit/>
          </a:bodyPr>
          <a:lstStyle/>
          <a:p>
            <a:pPr lvl="0"/>
            <a:r>
              <a:rPr lang="fr-FR" sz="1400" dirty="0" smtClean="0"/>
              <a:t>Matière(s</a:t>
            </a:r>
            <a:r>
              <a:rPr lang="fr-FR" sz="1400" dirty="0"/>
              <a:t>) </a:t>
            </a:r>
            <a:r>
              <a:rPr lang="fr-FR" sz="1400" dirty="0" smtClean="0"/>
              <a:t>:</a:t>
            </a:r>
          </a:p>
          <a:p>
            <a:pPr marL="137160" lvl="0" indent="0">
              <a:buNone/>
            </a:pPr>
            <a:endParaRPr lang="fr-FR" sz="1400" dirty="0"/>
          </a:p>
          <a:p>
            <a:pPr lvl="0"/>
            <a:r>
              <a:rPr lang="fr-FR" sz="1400" dirty="0"/>
              <a:t>Dimensions </a:t>
            </a:r>
            <a:r>
              <a:rPr lang="fr-FR" sz="1400" dirty="0" smtClean="0"/>
              <a:t>:</a:t>
            </a:r>
          </a:p>
          <a:p>
            <a:pPr marL="137160" lvl="0" indent="0">
              <a:buNone/>
            </a:pPr>
            <a:endParaRPr lang="fr-FR" sz="1400" dirty="0"/>
          </a:p>
          <a:p>
            <a:pPr lvl="0"/>
            <a:r>
              <a:rPr lang="fr-FR" sz="1400" dirty="0" smtClean="0"/>
              <a:t>Couleurs :</a:t>
            </a:r>
          </a:p>
          <a:p>
            <a:pPr marL="137160" lvl="0" indent="0">
              <a:buNone/>
            </a:pPr>
            <a:endParaRPr lang="fr-FR" sz="1400" dirty="0"/>
          </a:p>
          <a:p>
            <a:pPr lvl="0"/>
            <a:r>
              <a:rPr lang="fr-FR" sz="1400" dirty="0"/>
              <a:t>Forme </a:t>
            </a:r>
            <a:r>
              <a:rPr lang="fr-FR" sz="1400" dirty="0" smtClean="0"/>
              <a:t>:</a:t>
            </a:r>
          </a:p>
          <a:p>
            <a:pPr marL="137160" lvl="0" indent="0">
              <a:buNone/>
            </a:pPr>
            <a:endParaRPr lang="fr-FR" sz="1400" dirty="0"/>
          </a:p>
          <a:p>
            <a:pPr lvl="0"/>
            <a:r>
              <a:rPr lang="fr-FR" sz="1400" dirty="0" smtClean="0"/>
              <a:t>Secteur de découverte</a:t>
            </a:r>
            <a:r>
              <a:rPr lang="fr-FR" sz="1400" dirty="0"/>
              <a:t> </a:t>
            </a:r>
            <a:r>
              <a:rPr lang="fr-FR" sz="1400" dirty="0" smtClean="0"/>
              <a:t>:</a:t>
            </a:r>
          </a:p>
          <a:p>
            <a:pPr marL="137160" lvl="0" indent="0">
              <a:buNone/>
            </a:pPr>
            <a:endParaRPr lang="fr-FR" sz="1400" dirty="0"/>
          </a:p>
          <a:p>
            <a:r>
              <a:rPr lang="fr-FR" sz="1400" dirty="0" smtClean="0"/>
              <a:t>Environnement </a:t>
            </a:r>
            <a:r>
              <a:rPr lang="fr-FR" sz="1400" dirty="0"/>
              <a:t>des objets </a:t>
            </a:r>
            <a:r>
              <a:rPr lang="fr-FR" sz="1400" dirty="0" smtClean="0"/>
              <a:t>:</a:t>
            </a:r>
          </a:p>
          <a:p>
            <a:pPr marL="137160" indent="0">
              <a:buNone/>
            </a:pPr>
            <a:endParaRPr lang="fr-FR" sz="1400" dirty="0"/>
          </a:p>
          <a:p>
            <a:r>
              <a:rPr lang="fr-FR" sz="1400" dirty="0" err="1" smtClean="0"/>
              <a:t>Nbre</a:t>
            </a:r>
            <a:r>
              <a:rPr lang="fr-FR" sz="1400" dirty="0" smtClean="0"/>
              <a:t> d’objets découverts sur le site :</a:t>
            </a:r>
          </a:p>
          <a:p>
            <a:pPr marL="137160" indent="0">
              <a:buNone/>
            </a:pPr>
            <a:endParaRPr lang="fr-FR" sz="1400" dirty="0" smtClean="0"/>
          </a:p>
          <a:p>
            <a:r>
              <a:rPr lang="fr-FR" sz="1400" dirty="0" smtClean="0"/>
              <a:t>Fonctions supposées </a:t>
            </a:r>
            <a:r>
              <a:rPr lang="fr-FR" sz="1400" dirty="0"/>
              <a:t> :</a:t>
            </a:r>
          </a:p>
          <a:p>
            <a:endParaRPr lang="fr-FR"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895" y="1124744"/>
            <a:ext cx="3314700" cy="2486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descr="H:\Travail\miroir petite minette.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6275" r="35878" b="19872"/>
          <a:stretch/>
        </p:blipFill>
        <p:spPr bwMode="auto">
          <a:xfrm>
            <a:off x="430485" y="3610769"/>
            <a:ext cx="3314700" cy="28632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3821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1143000"/>
          </a:xfrm>
        </p:spPr>
        <p:txBody>
          <a:bodyPr/>
          <a:lstStyle/>
          <a:p>
            <a:r>
              <a:rPr lang="fr-FR" dirty="0" smtClean="0"/>
              <a:t>LE COMPTEUR</a:t>
            </a:r>
            <a:endParaRPr lang="fr-FR" dirty="0"/>
          </a:p>
        </p:txBody>
      </p:sp>
      <p:pic>
        <p:nvPicPr>
          <p:cNvPr id="5" name="Espace réservé du contenu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2366" y="1916833"/>
            <a:ext cx="3647087" cy="3168352"/>
          </a:xfrm>
        </p:spPr>
      </p:pic>
      <p:sp>
        <p:nvSpPr>
          <p:cNvPr id="4" name="Espace réservé du contenu 3"/>
          <p:cNvSpPr>
            <a:spLocks noGrp="1"/>
          </p:cNvSpPr>
          <p:nvPr>
            <p:ph sz="half" idx="2"/>
          </p:nvPr>
        </p:nvSpPr>
        <p:spPr>
          <a:xfrm>
            <a:off x="3923928" y="980728"/>
            <a:ext cx="4762872" cy="5877272"/>
          </a:xfrm>
        </p:spPr>
        <p:txBody>
          <a:bodyPr>
            <a:normAutofit fontScale="25000" lnSpcReduction="20000"/>
          </a:bodyPr>
          <a:lstStyle/>
          <a:p>
            <a:pPr lvl="0"/>
            <a:r>
              <a:rPr lang="fr-FR" sz="6000" dirty="0"/>
              <a:t>Matière(s) </a:t>
            </a:r>
            <a:r>
              <a:rPr lang="fr-FR" sz="6000" dirty="0" smtClean="0"/>
              <a:t>: pierre</a:t>
            </a:r>
            <a:endParaRPr lang="fr-FR" sz="6000" dirty="0"/>
          </a:p>
          <a:p>
            <a:pPr marL="137160" lvl="0" indent="0">
              <a:buNone/>
            </a:pPr>
            <a:endParaRPr lang="fr-FR" sz="6000" dirty="0"/>
          </a:p>
          <a:p>
            <a:pPr lvl="0"/>
            <a:r>
              <a:rPr lang="fr-FR" sz="6000" dirty="0"/>
              <a:t>Dimensions </a:t>
            </a:r>
            <a:r>
              <a:rPr lang="fr-FR" sz="6000" dirty="0" smtClean="0"/>
              <a:t>: de 4 à 5 cm de diamètre</a:t>
            </a:r>
            <a:endParaRPr lang="fr-FR" sz="6000" dirty="0"/>
          </a:p>
          <a:p>
            <a:pPr marL="137160" lvl="0" indent="0">
              <a:buNone/>
            </a:pPr>
            <a:endParaRPr lang="fr-FR" sz="6000" dirty="0"/>
          </a:p>
          <a:p>
            <a:pPr lvl="0"/>
            <a:r>
              <a:rPr lang="fr-FR" sz="6000" dirty="0"/>
              <a:t>Couleurs </a:t>
            </a:r>
            <a:r>
              <a:rPr lang="fr-FR" sz="6000" dirty="0" smtClean="0"/>
              <a:t>: oxydé</a:t>
            </a:r>
            <a:r>
              <a:rPr lang="fr-FR" sz="6000" dirty="0"/>
              <a:t> donc noir, grisé, avec des tâches blanches…</a:t>
            </a:r>
          </a:p>
          <a:p>
            <a:pPr marL="137160" lvl="0" indent="0">
              <a:buNone/>
            </a:pPr>
            <a:endParaRPr lang="fr-FR" sz="6000" dirty="0"/>
          </a:p>
          <a:p>
            <a:pPr lvl="0"/>
            <a:r>
              <a:rPr lang="fr-FR" sz="6000" dirty="0"/>
              <a:t>Forme </a:t>
            </a:r>
            <a:r>
              <a:rPr lang="fr-FR" sz="6000" dirty="0" smtClean="0"/>
              <a:t>: </a:t>
            </a:r>
            <a:r>
              <a:rPr lang="fr-FR" sz="6000" dirty="0"/>
              <a:t>cercle composé de boules</a:t>
            </a:r>
          </a:p>
          <a:p>
            <a:pPr marL="137160" lvl="0" indent="0">
              <a:buNone/>
            </a:pPr>
            <a:endParaRPr lang="fr-FR" sz="6000" dirty="0"/>
          </a:p>
          <a:p>
            <a:r>
              <a:rPr lang="fr-FR" sz="6000" dirty="0"/>
              <a:t>Secteur de découverte </a:t>
            </a:r>
            <a:r>
              <a:rPr lang="fr-FR" sz="6000" dirty="0" smtClean="0"/>
              <a:t>: surtout dans la structure </a:t>
            </a:r>
            <a:r>
              <a:rPr lang="fr-FR" sz="6000" dirty="0"/>
              <a:t>A3</a:t>
            </a:r>
          </a:p>
          <a:p>
            <a:pPr marL="137160" lvl="0" indent="0">
              <a:buNone/>
            </a:pPr>
            <a:endParaRPr lang="fr-FR" sz="6000" dirty="0"/>
          </a:p>
          <a:p>
            <a:r>
              <a:rPr lang="fr-FR" sz="6000" dirty="0"/>
              <a:t>Environnement des objets </a:t>
            </a:r>
            <a:r>
              <a:rPr lang="fr-FR" sz="6000" dirty="0" smtClean="0"/>
              <a:t>:  </a:t>
            </a:r>
            <a:r>
              <a:rPr lang="fr-FR" sz="6000" dirty="0"/>
              <a:t> </a:t>
            </a:r>
            <a:r>
              <a:rPr lang="fr-FR" sz="6000" dirty="0" smtClean="0"/>
              <a:t/>
            </a:r>
            <a:br>
              <a:rPr lang="fr-FR" sz="6000" dirty="0" smtClean="0"/>
            </a:br>
            <a:r>
              <a:rPr lang="fr-FR" sz="6000" dirty="0" smtClean="0"/>
              <a:t>Les compteurs ont </a:t>
            </a:r>
            <a:r>
              <a:rPr lang="fr-FR" sz="6000" dirty="0"/>
              <a:t>surtout été retrouvés dans toutes les </a:t>
            </a:r>
            <a:r>
              <a:rPr lang="fr-FR" sz="6000" dirty="0" smtClean="0"/>
              <a:t>classes. Ils ont </a:t>
            </a:r>
            <a:r>
              <a:rPr lang="fr-FR" sz="6000" dirty="0"/>
              <a:t>été retrouvés </a:t>
            </a:r>
            <a:r>
              <a:rPr lang="fr-FR" sz="6000" dirty="0" smtClean="0"/>
              <a:t> </a:t>
            </a:r>
            <a:r>
              <a:rPr lang="fr-FR" sz="6000" dirty="0"/>
              <a:t>uniquement sur des femmes.  </a:t>
            </a:r>
          </a:p>
          <a:p>
            <a:pPr marL="137160" indent="0">
              <a:buNone/>
            </a:pPr>
            <a:endParaRPr lang="fr-FR" sz="6000" dirty="0" smtClean="0"/>
          </a:p>
          <a:p>
            <a:r>
              <a:rPr lang="fr-FR" sz="6000" dirty="0" err="1"/>
              <a:t>Nbre</a:t>
            </a:r>
            <a:r>
              <a:rPr lang="fr-FR" sz="6000" dirty="0"/>
              <a:t> d’objets découverts sur le site </a:t>
            </a:r>
            <a:r>
              <a:rPr lang="fr-FR" sz="6000" dirty="0" smtClean="0"/>
              <a:t>: 853</a:t>
            </a:r>
          </a:p>
          <a:p>
            <a:endParaRPr lang="fr-FR" sz="6000" dirty="0" smtClean="0"/>
          </a:p>
          <a:p>
            <a:r>
              <a:rPr lang="fr-FR" sz="6000" dirty="0" smtClean="0"/>
              <a:t>Fonctions supposées  : Les compteurs  avec peu de boules sont destinés aux enfants ce qui leur permet d’apprendre à compter donc à s’instruire. Ceux qui ont plus de boules sont pour les adultes car c’est plus compliqué et il faut compter davantage. Cet objet est pratique car il se met au poignet et on peut donc l’emmener partout.</a:t>
            </a:r>
          </a:p>
          <a:p>
            <a:endParaRPr lang="fr-FR" sz="2800" dirty="0"/>
          </a:p>
        </p:txBody>
      </p:sp>
      <p:sp>
        <p:nvSpPr>
          <p:cNvPr id="6" name="Rectangle 5"/>
          <p:cNvSpPr/>
          <p:nvPr/>
        </p:nvSpPr>
        <p:spPr>
          <a:xfrm>
            <a:off x="179512" y="5301209"/>
            <a:ext cx="3240360" cy="8640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t>Compteur retrouvé au niveau du poignet d’un squelette féminin (reconstitution)</a:t>
            </a:r>
            <a:endParaRPr lang="fr-FR" dirty="0"/>
          </a:p>
        </p:txBody>
      </p:sp>
    </p:spTree>
    <p:extLst>
      <p:ext uri="{BB962C8B-B14F-4D97-AF65-F5344CB8AC3E}">
        <p14:creationId xmlns:p14="http://schemas.microsoft.com/office/powerpoint/2010/main" xmlns="" val="404418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endParaRPr lang="fr-FR" dirty="0"/>
          </a:p>
        </p:txBody>
      </p:sp>
      <p:sp>
        <p:nvSpPr>
          <p:cNvPr id="3" name="Espace réservé du contenu 2"/>
          <p:cNvSpPr>
            <a:spLocks noGrp="1"/>
          </p:cNvSpPr>
          <p:nvPr>
            <p:ph sz="half" idx="1"/>
          </p:nvPr>
        </p:nvSpPr>
        <p:spPr>
          <a:xfrm>
            <a:off x="457200" y="1196752"/>
            <a:ext cx="3178696" cy="4929411"/>
          </a:xfrm>
        </p:spPr>
        <p:txBody>
          <a:bodyPr>
            <a:normAutofit/>
          </a:bodyPr>
          <a:lstStyle/>
          <a:p>
            <a:endParaRPr lang="fr-FR" dirty="0"/>
          </a:p>
        </p:txBody>
      </p:sp>
      <p:sp>
        <p:nvSpPr>
          <p:cNvPr id="4" name="Espace réservé du contenu 3"/>
          <p:cNvSpPr>
            <a:spLocks noGrp="1"/>
          </p:cNvSpPr>
          <p:nvPr>
            <p:ph sz="half" idx="2"/>
          </p:nvPr>
        </p:nvSpPr>
        <p:spPr>
          <a:xfrm>
            <a:off x="3923928" y="1196752"/>
            <a:ext cx="4762872" cy="4929411"/>
          </a:xfrm>
        </p:spPr>
        <p:txBody>
          <a:bodyPr>
            <a:normAutofit/>
          </a:bodyPr>
          <a:lstStyle/>
          <a:p>
            <a:pPr lvl="0"/>
            <a:r>
              <a:rPr lang="fr-FR" sz="1400" dirty="0" smtClean="0"/>
              <a:t>Matière(s</a:t>
            </a:r>
            <a:r>
              <a:rPr lang="fr-FR" sz="1400" dirty="0"/>
              <a:t>) </a:t>
            </a:r>
            <a:r>
              <a:rPr lang="fr-FR" sz="1400" dirty="0" smtClean="0"/>
              <a:t>: acier, traces de matières plastiques</a:t>
            </a:r>
          </a:p>
          <a:p>
            <a:pPr marL="137160" lvl="0" indent="0">
              <a:buNone/>
            </a:pPr>
            <a:endParaRPr lang="fr-FR" sz="1400" dirty="0"/>
          </a:p>
          <a:p>
            <a:pPr lvl="0"/>
            <a:r>
              <a:rPr lang="fr-FR" sz="1400" dirty="0"/>
              <a:t>Dimensions </a:t>
            </a:r>
            <a:r>
              <a:rPr lang="fr-FR" sz="1400" dirty="0" smtClean="0"/>
              <a:t>:</a:t>
            </a:r>
          </a:p>
          <a:p>
            <a:pPr marL="137160" lvl="0" indent="0">
              <a:buNone/>
            </a:pPr>
            <a:endParaRPr lang="fr-FR" sz="1400" dirty="0"/>
          </a:p>
          <a:p>
            <a:pPr lvl="0"/>
            <a:r>
              <a:rPr lang="fr-FR" sz="1400" dirty="0" smtClean="0"/>
              <a:t>Couleurs :</a:t>
            </a:r>
          </a:p>
          <a:p>
            <a:pPr marL="137160" lvl="0" indent="0">
              <a:buNone/>
            </a:pPr>
            <a:endParaRPr lang="fr-FR" sz="1400" dirty="0"/>
          </a:p>
          <a:p>
            <a:pPr lvl="0"/>
            <a:r>
              <a:rPr lang="fr-FR" sz="1400" dirty="0"/>
              <a:t>Forme </a:t>
            </a:r>
            <a:r>
              <a:rPr lang="fr-FR" sz="1400" dirty="0" smtClean="0"/>
              <a:t>:</a:t>
            </a:r>
          </a:p>
          <a:p>
            <a:pPr marL="137160" lvl="0" indent="0">
              <a:buNone/>
            </a:pPr>
            <a:endParaRPr lang="fr-FR" sz="1400" dirty="0"/>
          </a:p>
          <a:p>
            <a:pPr lvl="0"/>
            <a:r>
              <a:rPr lang="fr-FR" sz="1400" dirty="0" smtClean="0"/>
              <a:t>Secteur de découverte</a:t>
            </a:r>
            <a:r>
              <a:rPr lang="fr-FR" sz="1400" dirty="0"/>
              <a:t> </a:t>
            </a:r>
            <a:r>
              <a:rPr lang="fr-FR" sz="1400" dirty="0" smtClean="0"/>
              <a:t>:</a:t>
            </a:r>
          </a:p>
          <a:p>
            <a:pPr marL="137160" lvl="0" indent="0">
              <a:buNone/>
            </a:pPr>
            <a:endParaRPr lang="fr-FR" sz="1400" dirty="0"/>
          </a:p>
          <a:p>
            <a:r>
              <a:rPr lang="fr-FR" sz="1400" dirty="0" smtClean="0"/>
              <a:t>Environnement </a:t>
            </a:r>
            <a:r>
              <a:rPr lang="fr-FR" sz="1400" dirty="0"/>
              <a:t>des objets </a:t>
            </a:r>
            <a:r>
              <a:rPr lang="fr-FR" sz="1400" dirty="0" smtClean="0"/>
              <a:t>:</a:t>
            </a:r>
          </a:p>
          <a:p>
            <a:pPr marL="137160" indent="0">
              <a:buNone/>
            </a:pPr>
            <a:endParaRPr lang="fr-FR" sz="1400" dirty="0"/>
          </a:p>
          <a:p>
            <a:r>
              <a:rPr lang="fr-FR" sz="1400" dirty="0" err="1" smtClean="0"/>
              <a:t>Nbre</a:t>
            </a:r>
            <a:r>
              <a:rPr lang="fr-FR" sz="1400" dirty="0" smtClean="0"/>
              <a:t> d’objets découverts sur le site :</a:t>
            </a:r>
          </a:p>
          <a:p>
            <a:pPr marL="137160" indent="0">
              <a:buNone/>
            </a:pPr>
            <a:endParaRPr lang="fr-FR" sz="1400" dirty="0" smtClean="0"/>
          </a:p>
          <a:p>
            <a:r>
              <a:rPr lang="fr-FR" sz="1400" dirty="0" smtClean="0"/>
              <a:t>Fonctions supposées </a:t>
            </a:r>
            <a:r>
              <a:rPr lang="fr-FR" sz="1400" dirty="0"/>
              <a:t> :</a:t>
            </a:r>
          </a:p>
          <a:p>
            <a:pPr marL="137160" indent="0">
              <a:buNone/>
            </a:pPr>
            <a:endParaRPr lang="fr-FR" dirty="0"/>
          </a:p>
        </p:txBody>
      </p:sp>
    </p:spTree>
    <p:extLst>
      <p:ext uri="{BB962C8B-B14F-4D97-AF65-F5344CB8AC3E}">
        <p14:creationId xmlns:p14="http://schemas.microsoft.com/office/powerpoint/2010/main" xmlns="" val="1670447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document alpha</a:t>
            </a:r>
            <a:br>
              <a:rPr lang="fr-FR" dirty="0" smtClean="0"/>
            </a:br>
            <a:endParaRPr lang="fr-FR" dirty="0"/>
          </a:p>
        </p:txBody>
      </p:sp>
      <p:sp>
        <p:nvSpPr>
          <p:cNvPr id="3" name="Espace réservé du contenu 2"/>
          <p:cNvSpPr>
            <a:spLocks noGrp="1"/>
          </p:cNvSpPr>
          <p:nvPr>
            <p:ph idx="1"/>
          </p:nvPr>
        </p:nvSpPr>
        <p:spPr/>
        <p:txBody>
          <a:bodyPr>
            <a:normAutofit fontScale="77500" lnSpcReduction="20000"/>
          </a:bodyPr>
          <a:lstStyle/>
          <a:p>
            <a:pPr marL="0" indent="0" algn="just">
              <a:buNone/>
            </a:pPr>
            <a:r>
              <a:rPr lang="fr-FR" dirty="0" smtClean="0"/>
              <a:t>La découverte, il y a 10 ans du Document alpha, un document rescapé de la destruction de notre mémoire, a suscité un vif débat entre les partisans de l’Ordre qui voulaient rester fidèles aux engagements de nos ancêtres à oublier la Terre et son passé et les partisans de le Culture qui souhaitaient vouloir comprendre leurs origines. Le document est un journal intime, celui de Lucie, alors âgée de 16 ans : elle y évoque ses années de formation dans un « lycée » au lieu dit de « Liévin » en France. Lucie a ensuite rejoint l’expédition vers Gaïa laissant derrière elle famille et amis. L’information capitale de ce document fut la révélation de la localisation exacte de la Terre, 3</a:t>
            </a:r>
            <a:r>
              <a:rPr lang="fr-FR" baseline="30000" dirty="0" smtClean="0"/>
              <a:t>ème</a:t>
            </a:r>
            <a:r>
              <a:rPr lang="fr-FR" dirty="0" smtClean="0"/>
              <a:t> planète du système Solaire, dans la bordure de la Voie Lactée.</a:t>
            </a:r>
          </a:p>
          <a:p>
            <a:pPr>
              <a:buNone/>
            </a:pP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L’expédition aux sources de notre civilisation</a:t>
            </a:r>
            <a:endParaRPr lang="fr-FR" dirty="0"/>
          </a:p>
        </p:txBody>
      </p:sp>
      <p:sp>
        <p:nvSpPr>
          <p:cNvPr id="3" name="Espace réservé du contenu 2"/>
          <p:cNvSpPr>
            <a:spLocks noGrp="1"/>
          </p:cNvSpPr>
          <p:nvPr>
            <p:ph idx="1"/>
          </p:nvPr>
        </p:nvSpPr>
        <p:spPr/>
        <p:txBody>
          <a:bodyPr>
            <a:normAutofit fontScale="85000" lnSpcReduction="20000"/>
          </a:bodyPr>
          <a:lstStyle/>
          <a:p>
            <a:pPr marL="0" indent="0" algn="just">
              <a:buNone/>
            </a:pPr>
            <a:r>
              <a:rPr lang="fr-FR" dirty="0" smtClean="0"/>
              <a:t>Les partisans de la Culture ont finalement imposé leur point de vue et une expédition archéologique a été décidée vers la planète de nos ancêtres. Qu’allons nous découvrir ? Qui étaient nos ancêtres ? Quelle vie avaient-ils ? Pourquoi n’ont-ils pas réussi à surmonter leurs problèmes et se sont-ils ainsi condamné à l’extinction ? Les partisans de l’Ordre nous ont prévenu : ce sont des aspects bien sombres de l’humanité qui vont nous être révélés et nous risquons de réveiller les vieux démons. Le journal de Lucie peut cependant nous rassurer, ces hommes et ces femmes étaient aussi capables d’amour et d’invention. </a:t>
            </a:r>
          </a:p>
          <a:p>
            <a:pPr>
              <a:buNone/>
            </a:pP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lgn="just">
              <a:buNone/>
            </a:pPr>
            <a:r>
              <a:rPr lang="fr-FR" dirty="0" smtClean="0"/>
              <a:t>Je suis l’archéologue en chef de l’expédition. L’équipe que j’ai réunie a décidé de consacrer ses travaux à Lucie et donc à Liévin, nous allons marcher sur ses pas. </a:t>
            </a:r>
          </a:p>
          <a:p>
            <a:pPr>
              <a:buNone/>
            </a:pP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t>Reconstitution du site </a:t>
            </a:r>
            <a:endParaRPr lang="fr-FR" sz="2400" b="1" dirty="0"/>
          </a:p>
        </p:txBody>
      </p:sp>
      <p:sp>
        <p:nvSpPr>
          <p:cNvPr id="3" name="Espace réservé du contenu 2"/>
          <p:cNvSpPr>
            <a:spLocks noGrp="1"/>
          </p:cNvSpPr>
          <p:nvPr>
            <p:ph idx="1"/>
          </p:nvPr>
        </p:nvSpPr>
        <p:spPr>
          <a:xfrm>
            <a:off x="5436096" y="1600200"/>
            <a:ext cx="3250704" cy="4525963"/>
          </a:xfrm>
        </p:spPr>
        <p:txBody>
          <a:bodyPr>
            <a:normAutofit fontScale="77500" lnSpcReduction="20000"/>
          </a:bodyPr>
          <a:lstStyle/>
          <a:p>
            <a:pPr marL="0" indent="0" algn="just">
              <a:buNone/>
            </a:pPr>
            <a:r>
              <a:rPr lang="fr-FR" sz="1800" dirty="0" smtClean="0"/>
              <a:t>Les </a:t>
            </a:r>
            <a:r>
              <a:rPr lang="fr-FR" sz="1800" dirty="0" smtClean="0"/>
              <a:t>bâtiments d’habitation y sont de taille modeste et ils s’organisent le long de voies de circulation. On estime que plus de 50% de la population humaine vivait alors dans des espaces densément peuplés sans que l’on sache bien pourquoi elle manifestait un tel intérêt pour la promiscuité. </a:t>
            </a:r>
          </a:p>
          <a:p>
            <a:pPr marL="0" indent="0" algn="just">
              <a:buNone/>
            </a:pPr>
            <a:endParaRPr lang="fr-FR" sz="1800" dirty="0"/>
          </a:p>
          <a:p>
            <a:pPr marL="0" indent="0" algn="just">
              <a:buNone/>
            </a:pPr>
            <a:r>
              <a:rPr lang="fr-FR" sz="1800" dirty="0" smtClean="0"/>
              <a:t>A l’intérieur du périmètre ci-contre, </a:t>
            </a:r>
            <a:r>
              <a:rPr lang="fr-FR" sz="1800" dirty="0"/>
              <a:t>l</a:t>
            </a:r>
            <a:r>
              <a:rPr lang="fr-FR" sz="1800" dirty="0" smtClean="0"/>
              <a:t>a zone bâtie présente cependant des anomalies : </a:t>
            </a:r>
          </a:p>
          <a:p>
            <a:pPr algn="just"/>
            <a:r>
              <a:rPr lang="fr-FR" sz="1800" dirty="0" smtClean="0"/>
              <a:t>les bâtiments y sont plus grands, ce qui suggère un usage collectif.</a:t>
            </a:r>
          </a:p>
          <a:p>
            <a:pPr algn="just"/>
            <a:r>
              <a:rPr lang="fr-FR" sz="1800" dirty="0" smtClean="0"/>
              <a:t> Une curieuse structure ovoïde apparaît également et contraste avec la forme généralement rectangulaire de l’architecture en usage. </a:t>
            </a:r>
          </a:p>
          <a:p>
            <a:pPr algn="just"/>
            <a:endParaRPr lang="fr-FR" sz="1800" dirty="0" smtClean="0"/>
          </a:p>
          <a:p>
            <a:pPr marL="0" indent="0" algn="just">
              <a:buNone/>
            </a:pPr>
            <a:r>
              <a:rPr lang="fr-FR" sz="1800" dirty="0" smtClean="0"/>
              <a:t>Ces particularités ont déterminé le choix d’une campagne spécifique de fouilles</a:t>
            </a:r>
            <a:r>
              <a:rPr lang="fr-FR" sz="1800" dirty="0" smtClean="0"/>
              <a:t>. Nous estimons qu’il pourrait s’agir de ce que Lucie appelle son « lycée ». </a:t>
            </a:r>
            <a:endParaRPr lang="fr-FR" sz="1800" dirty="0"/>
          </a:p>
        </p:txBody>
      </p:sp>
      <p:pic>
        <p:nvPicPr>
          <p:cNvPr id="14338"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Cutout/>
                    </a14:imgEffect>
                  </a14:imgLayer>
                </a14:imgProps>
              </a:ext>
              <a:ext uri="{28A0092B-C50C-407E-A947-70E740481C1C}">
                <a14:useLocalDpi xmlns:a14="http://schemas.microsoft.com/office/drawing/2010/main" xmlns="" val="0"/>
              </a:ext>
            </a:extLst>
          </a:blip>
          <a:srcRect/>
          <a:stretch>
            <a:fillRect/>
          </a:stretch>
        </p:blipFill>
        <p:spPr bwMode="auto">
          <a:xfrm>
            <a:off x="395536" y="2060848"/>
            <a:ext cx="4932000" cy="3276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llipse 3"/>
          <p:cNvSpPr/>
          <p:nvPr/>
        </p:nvSpPr>
        <p:spPr>
          <a:xfrm>
            <a:off x="1691680" y="3573016"/>
            <a:ext cx="1512168"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p:cNvSpPr/>
          <p:nvPr/>
        </p:nvSpPr>
        <p:spPr>
          <a:xfrm>
            <a:off x="926738" y="5661248"/>
            <a:ext cx="864096" cy="360040"/>
          </a:xfrm>
          <a:prstGeom prst="wedgeRectCallout">
            <a:avLst>
              <a:gd name="adj1" fmla="val 96969"/>
              <a:gd name="adj2" fmla="val -41489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rPr>
              <a:t>Structure ovoïde</a:t>
            </a:r>
            <a:endParaRPr lang="fr-FR" sz="1100" dirty="0">
              <a:solidFill>
                <a:schemeClr val="tx1"/>
              </a:solidFill>
            </a:endParaRPr>
          </a:p>
        </p:txBody>
      </p:sp>
      <p:sp>
        <p:nvSpPr>
          <p:cNvPr id="8" name="Rectangle 7"/>
          <p:cNvSpPr/>
          <p:nvPr/>
        </p:nvSpPr>
        <p:spPr>
          <a:xfrm>
            <a:off x="2339752" y="5841268"/>
            <a:ext cx="1080120" cy="360040"/>
          </a:xfrm>
          <a:prstGeom prst="wedgeRectCallout">
            <a:avLst>
              <a:gd name="adj1" fmla="val 6122"/>
              <a:gd name="adj2" fmla="val -50594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rPr>
              <a:t>Bâtiments à usage collectif</a:t>
            </a:r>
            <a:endParaRPr lang="fr-FR" sz="1100" dirty="0">
              <a:solidFill>
                <a:schemeClr val="tx1"/>
              </a:solidFill>
            </a:endParaRPr>
          </a:p>
        </p:txBody>
      </p:sp>
      <p:sp>
        <p:nvSpPr>
          <p:cNvPr id="9" name="Rectangle 8"/>
          <p:cNvSpPr/>
          <p:nvPr/>
        </p:nvSpPr>
        <p:spPr>
          <a:xfrm>
            <a:off x="2457954" y="1196752"/>
            <a:ext cx="1609990" cy="756084"/>
          </a:xfrm>
          <a:prstGeom prst="wedgeRectCallout">
            <a:avLst>
              <a:gd name="adj1" fmla="val -16048"/>
              <a:gd name="adj2" fmla="val 27434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rPr>
              <a:t>Structures d’habitat classique en milieu dense</a:t>
            </a:r>
            <a:endParaRPr lang="fr-FR" sz="1100" dirty="0">
              <a:solidFill>
                <a:schemeClr val="tx1"/>
              </a:solidFill>
            </a:endParaRPr>
          </a:p>
        </p:txBody>
      </p:sp>
      <p:sp>
        <p:nvSpPr>
          <p:cNvPr id="10" name="Rectangle 9"/>
          <p:cNvSpPr/>
          <p:nvPr/>
        </p:nvSpPr>
        <p:spPr>
          <a:xfrm>
            <a:off x="395536" y="1412776"/>
            <a:ext cx="864096" cy="360040"/>
          </a:xfrm>
          <a:prstGeom prst="wedgeRectCallout">
            <a:avLst>
              <a:gd name="adj1" fmla="val 150878"/>
              <a:gd name="adj2" fmla="val 35181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rPr>
              <a:t>Voie de circulation</a:t>
            </a:r>
            <a:endParaRPr lang="fr-FR" sz="1100" dirty="0">
              <a:solidFill>
                <a:schemeClr val="tx1"/>
              </a:solidFill>
            </a:endParaRPr>
          </a:p>
        </p:txBody>
      </p:sp>
    </p:spTree>
    <p:extLst>
      <p:ext uri="{BB962C8B-B14F-4D97-AF65-F5344CB8AC3E}">
        <p14:creationId xmlns:p14="http://schemas.microsoft.com/office/powerpoint/2010/main" xmlns="" val="2377723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Une exceptionnelle densité de jeunes individus autour de 15 ans</a:t>
            </a:r>
            <a:endParaRPr lang="fr-FR" sz="32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772816"/>
            <a:ext cx="6948000" cy="40168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8753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47697"/>
            <a:ext cx="8229600" cy="1143000"/>
          </a:xfrm>
        </p:spPr>
        <p:txBody>
          <a:bodyPr/>
          <a:lstStyle/>
          <a:p>
            <a:pPr eaLnBrk="1" fontAlgn="auto" hangingPunct="1">
              <a:spcAft>
                <a:spcPts val="0"/>
              </a:spcAft>
              <a:defRPr/>
            </a:pPr>
            <a:r>
              <a:rPr lang="fr-FR" dirty="0" smtClean="0"/>
              <a:t>Secteur de fouilles</a:t>
            </a:r>
            <a:endParaRPr lang="fr-FR" dirty="0"/>
          </a:p>
        </p:txBody>
      </p:sp>
      <p:pic>
        <p:nvPicPr>
          <p:cNvPr id="1024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38753" t="13689" r="11148" b="-9328"/>
          <a:stretch>
            <a:fillRect/>
          </a:stretch>
        </p:blipFill>
        <p:spPr bwMode="auto">
          <a:xfrm>
            <a:off x="2076450" y="1641475"/>
            <a:ext cx="5607050" cy="5784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827088" y="1958975"/>
            <a:ext cx="936625" cy="504825"/>
          </a:xfrm>
          <a:prstGeom prst="wedgeRectCallout">
            <a:avLst>
              <a:gd name="adj1" fmla="val 154257"/>
              <a:gd name="adj2" fmla="val 228506"/>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fr-FR" sz="1000" dirty="0">
                <a:solidFill>
                  <a:schemeClr val="tx1"/>
                </a:solidFill>
              </a:rPr>
              <a:t>Structure A1</a:t>
            </a:r>
          </a:p>
        </p:txBody>
      </p:sp>
      <p:sp>
        <p:nvSpPr>
          <p:cNvPr id="8" name="Rectangle 7"/>
          <p:cNvSpPr/>
          <p:nvPr/>
        </p:nvSpPr>
        <p:spPr>
          <a:xfrm>
            <a:off x="6372225" y="1455738"/>
            <a:ext cx="936625" cy="503237"/>
          </a:xfrm>
          <a:prstGeom prst="wedgeRectCallout">
            <a:avLst>
              <a:gd name="adj1" fmla="val -229097"/>
              <a:gd name="adj2" fmla="val 10015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fr-FR" sz="1000" dirty="0">
                <a:solidFill>
                  <a:schemeClr val="tx1"/>
                </a:solidFill>
              </a:rPr>
              <a:t>Structure B2 ou D</a:t>
            </a:r>
          </a:p>
        </p:txBody>
      </p:sp>
      <p:sp>
        <p:nvSpPr>
          <p:cNvPr id="9" name="Rectangle 8"/>
          <p:cNvSpPr/>
          <p:nvPr/>
        </p:nvSpPr>
        <p:spPr>
          <a:xfrm>
            <a:off x="6723063" y="5322888"/>
            <a:ext cx="935037" cy="503237"/>
          </a:xfrm>
          <a:prstGeom prst="wedgeRectCallout">
            <a:avLst>
              <a:gd name="adj1" fmla="val -195001"/>
              <a:gd name="adj2" fmla="val -15655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fr-FR" sz="1000" dirty="0">
                <a:solidFill>
                  <a:schemeClr val="tx1"/>
                </a:solidFill>
              </a:rPr>
              <a:t>Structures B</a:t>
            </a:r>
          </a:p>
        </p:txBody>
      </p:sp>
      <p:sp>
        <p:nvSpPr>
          <p:cNvPr id="10" name="Rectangle 9"/>
          <p:cNvSpPr/>
          <p:nvPr/>
        </p:nvSpPr>
        <p:spPr>
          <a:xfrm>
            <a:off x="2484438" y="5573713"/>
            <a:ext cx="935037" cy="504825"/>
          </a:xfrm>
          <a:prstGeom prst="wedgeRectCallout">
            <a:avLst>
              <a:gd name="adj1" fmla="val 161628"/>
              <a:gd name="adj2" fmla="val -42353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fr-FR" sz="1000" dirty="0">
                <a:solidFill>
                  <a:schemeClr val="tx1"/>
                </a:solidFill>
              </a:rPr>
              <a:t>Structure A3</a:t>
            </a:r>
          </a:p>
        </p:txBody>
      </p:sp>
      <p:sp>
        <p:nvSpPr>
          <p:cNvPr id="11" name="Rectangle 10"/>
          <p:cNvSpPr/>
          <p:nvPr/>
        </p:nvSpPr>
        <p:spPr>
          <a:xfrm>
            <a:off x="881063" y="4797425"/>
            <a:ext cx="935037" cy="503238"/>
          </a:xfrm>
          <a:prstGeom prst="wedgeRectCallout">
            <a:avLst>
              <a:gd name="adj1" fmla="val 202176"/>
              <a:gd name="adj2" fmla="val -17025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fr-FR" sz="1000" dirty="0">
                <a:solidFill>
                  <a:schemeClr val="tx1"/>
                </a:solidFill>
              </a:rPr>
              <a:t>Structure A2</a:t>
            </a:r>
          </a:p>
        </p:txBody>
      </p:sp>
      <p:sp>
        <p:nvSpPr>
          <p:cNvPr id="12" name="Rectangle 11"/>
          <p:cNvSpPr/>
          <p:nvPr/>
        </p:nvSpPr>
        <p:spPr>
          <a:xfrm>
            <a:off x="7458075" y="3078163"/>
            <a:ext cx="936625" cy="503237"/>
          </a:xfrm>
          <a:prstGeom prst="wedgeRectCallout">
            <a:avLst>
              <a:gd name="adj1" fmla="val -168277"/>
              <a:gd name="adj2" fmla="val 11897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fr-FR" sz="1000" dirty="0">
                <a:solidFill>
                  <a:schemeClr val="tx1"/>
                </a:solidFill>
              </a:rPr>
              <a:t>Structure C</a:t>
            </a:r>
          </a:p>
        </p:txBody>
      </p:sp>
      <p:sp>
        <p:nvSpPr>
          <p:cNvPr id="13" name="Rectangle 12"/>
          <p:cNvSpPr/>
          <p:nvPr/>
        </p:nvSpPr>
        <p:spPr>
          <a:xfrm>
            <a:off x="6413500" y="2427288"/>
            <a:ext cx="1044575" cy="503237"/>
          </a:xfrm>
          <a:prstGeom prst="wedgeRectCallout">
            <a:avLst>
              <a:gd name="adj1" fmla="val -229097"/>
              <a:gd name="adj2" fmla="val 10015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fr-FR" sz="1000" dirty="0">
                <a:solidFill>
                  <a:schemeClr val="tx1"/>
                </a:solidFill>
              </a:rPr>
              <a:t>Emplacement E</a:t>
            </a:r>
          </a:p>
        </p:txBody>
      </p:sp>
    </p:spTree>
    <p:extLst>
      <p:ext uri="{BB962C8B-B14F-4D97-AF65-F5344CB8AC3E}">
        <p14:creationId xmlns:p14="http://schemas.microsoft.com/office/powerpoint/2010/main" xmlns="" val="620939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dirty="0" smtClean="0"/>
              <a:t>Un mobilier tubulaire surabondant dans les structures B et D qui manifeste un souci d’économie plus que de confort.  </a:t>
            </a:r>
            <a:endParaRPr lang="fr-FR" sz="2800" dirty="0"/>
          </a:p>
        </p:txBody>
      </p:sp>
      <p:pic>
        <p:nvPicPr>
          <p:cNvPr id="2050" name="Picture 2"/>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10000" b="90000" l="10000" r="90000">
                        <a14:foregroundMark x1="23077" y1="13982" x2="25516" y2="45897"/>
                        <a14:foregroundMark x1="62664" y1="17325" x2="65478" y2="53799"/>
                        <a14:foregroundMark x1="15760" y1="45593" x2="21764" y2="71429"/>
                        <a14:foregroundMark x1="22139" y1="69301" x2="25328" y2="46505"/>
                        <a14:foregroundMark x1="25328" y1="46505" x2="42214" y2="49544"/>
                        <a14:foregroundMark x1="47655" y1="39818" x2="47655" y2="39818"/>
                        <a14:backgroundMark x1="67542" y1="49544" x2="82364" y2="49544"/>
                        <a14:backgroundMark x1="85366" y1="75076" x2="85366" y2="75076"/>
                        <a14:backgroundMark x1="85178" y1="75076" x2="66229" y2="76596"/>
                        <a14:backgroundMark x1="67355" y1="49544" x2="67355" y2="49544"/>
                        <a14:backgroundMark x1="66417" y1="76596" x2="66417" y2="76596"/>
                        <a14:backgroundMark x1="85178" y1="74772" x2="85178" y2="74772"/>
                        <a14:backgroundMark x1="85553" y1="74772" x2="82176" y2="48328"/>
                        <a14:backgroundMark x1="22702" y1="16413" x2="19325" y2="20973"/>
                        <a14:backgroundMark x1="15760" y1="41641" x2="15760" y2="41641"/>
                        <a14:backgroundMark x1="17636" y1="48632" x2="17636" y2="48632"/>
                        <a14:backgroundMark x1="18199" y1="48024" x2="20263" y2="35258"/>
                        <a14:backgroundMark x1="20075" y1="35258" x2="22889" y2="28875"/>
                        <a14:backgroundMark x1="23640" y1="27964" x2="23640" y2="27964"/>
                        <a14:backgroundMark x1="22514" y1="17021" x2="22514" y2="17021"/>
                        <a14:backgroundMark x1="18762" y1="22188" x2="18762" y2="22188"/>
                        <a14:backgroundMark x1="16510" y1="29179" x2="16510" y2="29179"/>
                        <a14:backgroundMark x1="15760" y1="35562" x2="15760" y2="35562"/>
                        <a14:backgroundMark x1="15760" y1="41641" x2="15760" y2="41641"/>
                        <a14:backgroundMark x1="34709" y1="32523" x2="34709" y2="32523"/>
                        <a14:backgroundMark x1="62852" y1="16717" x2="64353" y2="29483"/>
                      </a14:backgroundRemoval>
                    </a14:imgEffect>
                  </a14:imgLayer>
                </a14:imgProps>
              </a:ext>
              <a:ext uri="{28A0092B-C50C-407E-A947-70E740481C1C}">
                <a14:useLocalDpi xmlns:a14="http://schemas.microsoft.com/office/drawing/2010/main" xmlns="" val="0"/>
              </a:ext>
            </a:extLst>
          </a:blip>
          <a:srcRect r="51699"/>
          <a:stretch/>
        </p:blipFill>
        <p:spPr bwMode="auto">
          <a:xfrm>
            <a:off x="19886" y="1556792"/>
            <a:ext cx="3168000" cy="40485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9659571">
            <a:off x="2739154" y="2185553"/>
            <a:ext cx="4926013" cy="3719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77188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849</Words>
  <Application>Microsoft Office PowerPoint</Application>
  <PresentationFormat>Affichage à l'écran (4:3)</PresentationFormat>
  <Paragraphs>225</Paragraphs>
  <Slides>22</Slides>
  <Notes>1</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A la découverte de nos ancêtres les terriens, l’expédition polémique</vt:lpstr>
      <vt:lpstr>Le départ </vt:lpstr>
      <vt:lpstr>Le document alpha </vt:lpstr>
      <vt:lpstr>L’expédition aux sources de notre civilisation</vt:lpstr>
      <vt:lpstr>Diapositive 5</vt:lpstr>
      <vt:lpstr>Reconstitution du site </vt:lpstr>
      <vt:lpstr>Une exceptionnelle densité de jeunes individus autour de 15 ans</vt:lpstr>
      <vt:lpstr>Secteur de fouilles</vt:lpstr>
      <vt:lpstr>Un mobilier tubulaire surabondant dans les structures B et D qui manifeste un souci d’économie plus que de confort.  </vt:lpstr>
      <vt:lpstr>La typologie des structures </vt:lpstr>
      <vt:lpstr>Diapositive 11</vt:lpstr>
      <vt:lpstr>LE « PISTO’LAID »</vt:lpstr>
      <vt:lpstr>Les pinces à manger</vt:lpstr>
      <vt:lpstr>La vision du passé </vt:lpstr>
      <vt:lpstr>Le vert ça pique !</vt:lpstr>
      <vt:lpstr>Diapositive 16</vt:lpstr>
      <vt:lpstr>Diapositive 17</vt:lpstr>
      <vt:lpstr>Diapositive 18</vt:lpstr>
      <vt:lpstr>Diapositive 19</vt:lpstr>
      <vt:lpstr>Diapositive 20</vt:lpstr>
      <vt:lpstr>LE COMPTEUR</vt:lpstr>
      <vt:lpstr>Diapositive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sofia</dc:creator>
  <cp:lastModifiedBy>Clémence Coget</cp:lastModifiedBy>
  <cp:revision>31</cp:revision>
  <dcterms:created xsi:type="dcterms:W3CDTF">2015-02-03T17:43:34Z</dcterms:created>
  <dcterms:modified xsi:type="dcterms:W3CDTF">2015-04-09T19:58:57Z</dcterms:modified>
</cp:coreProperties>
</file>